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6" r:id="rId5"/>
    <p:sldId id="276" r:id="rId6"/>
    <p:sldId id="288" r:id="rId7"/>
    <p:sldId id="289" r:id="rId8"/>
    <p:sldId id="290" r:id="rId9"/>
    <p:sldId id="291" r:id="rId10"/>
    <p:sldId id="301" r:id="rId11"/>
    <p:sldId id="293" r:id="rId12"/>
    <p:sldId id="296" r:id="rId13"/>
    <p:sldId id="295" r:id="rId14"/>
    <p:sldId id="299" r:id="rId15"/>
    <p:sldId id="298" r:id="rId16"/>
    <p:sldId id="300" r:id="rId17"/>
    <p:sldId id="297" r:id="rId18"/>
    <p:sldId id="294" r:id="rId19"/>
    <p:sldId id="2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5" d="100"/>
          <a:sy n="85" d="100"/>
        </p:scale>
        <p:origin x="590" y="6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1F8C37-48E8-4C3B-A08F-637E1A51844C}" type="doc">
      <dgm:prSet loTypeId="urn:microsoft.com/office/officeart/2005/8/layout/vProcess5" loCatId="process" qsTypeId="urn:microsoft.com/office/officeart/2005/8/quickstyle/simple3" qsCatId="simple" csTypeId="urn:microsoft.com/office/officeart/2005/8/colors/accent0_3" csCatId="mainScheme" phldr="1"/>
      <dgm:spPr/>
      <dgm:t>
        <a:bodyPr/>
        <a:lstStyle/>
        <a:p>
          <a:endParaRPr lang="en-US"/>
        </a:p>
      </dgm:t>
    </dgm:pt>
    <dgm:pt modelId="{240C0F27-5AB9-41AB-8C8C-B99BAE2A3DB0}">
      <dgm:prSet/>
      <dgm:spPr/>
      <dgm:t>
        <a:bodyPr/>
        <a:lstStyle/>
        <a:p>
          <a:r>
            <a:rPr lang="en-US"/>
            <a:t>There are many kinds of tumors, but here we will consider only the head and neck as the main parts of our data set. </a:t>
          </a:r>
        </a:p>
      </dgm:t>
    </dgm:pt>
    <dgm:pt modelId="{2E069A38-34B7-449C-BD4D-553D78B5CE85}" type="parTrans" cxnId="{806896AF-F407-46BF-A9DA-3E61221C8E67}">
      <dgm:prSet/>
      <dgm:spPr/>
      <dgm:t>
        <a:bodyPr/>
        <a:lstStyle/>
        <a:p>
          <a:endParaRPr lang="en-US"/>
        </a:p>
      </dgm:t>
    </dgm:pt>
    <dgm:pt modelId="{BE5E3213-6F69-4C22-BDA0-8503BCDD3C4F}" type="sibTrans" cxnId="{806896AF-F407-46BF-A9DA-3E61221C8E67}">
      <dgm:prSet/>
      <dgm:spPr/>
      <dgm:t>
        <a:bodyPr/>
        <a:lstStyle/>
        <a:p>
          <a:endParaRPr lang="en-US"/>
        </a:p>
      </dgm:t>
    </dgm:pt>
    <dgm:pt modelId="{ADA65735-10B3-466C-82AF-A126DE791B0B}">
      <dgm:prSet/>
      <dgm:spPr/>
      <dgm:t>
        <a:bodyPr/>
        <a:lstStyle/>
        <a:p>
          <a:r>
            <a:rPr lang="en-US"/>
            <a:t>There are mainly diversed into namely benign and malignant </a:t>
          </a:r>
        </a:p>
      </dgm:t>
    </dgm:pt>
    <dgm:pt modelId="{736F4987-1A18-4E02-9181-FF8A2960B066}" type="parTrans" cxnId="{51FDDC4D-7B90-4129-8B49-1A949E7837C7}">
      <dgm:prSet/>
      <dgm:spPr/>
      <dgm:t>
        <a:bodyPr/>
        <a:lstStyle/>
        <a:p>
          <a:endParaRPr lang="en-US"/>
        </a:p>
      </dgm:t>
    </dgm:pt>
    <dgm:pt modelId="{197423BB-3E09-4DDF-866D-BB5EC7269ADB}" type="sibTrans" cxnId="{51FDDC4D-7B90-4129-8B49-1A949E7837C7}">
      <dgm:prSet/>
      <dgm:spPr/>
      <dgm:t>
        <a:bodyPr/>
        <a:lstStyle/>
        <a:p>
          <a:endParaRPr lang="en-US"/>
        </a:p>
      </dgm:t>
    </dgm:pt>
    <dgm:pt modelId="{F8517EA1-CFF5-49DA-9008-63BDCD52199D}">
      <dgm:prSet/>
      <dgm:spPr/>
      <dgm:t>
        <a:bodyPr/>
        <a:lstStyle/>
        <a:p>
          <a:r>
            <a:rPr lang="en-US"/>
            <a:t>Benign is considered a non-cancer. It might grow large but doesn't form in the nearby tissues.</a:t>
          </a:r>
        </a:p>
      </dgm:t>
    </dgm:pt>
    <dgm:pt modelId="{2DAB099E-51B3-4532-919E-1A5529A3EC8A}" type="parTrans" cxnId="{438D314E-5F4F-4969-B331-2050A0CEF7B7}">
      <dgm:prSet/>
      <dgm:spPr/>
      <dgm:t>
        <a:bodyPr/>
        <a:lstStyle/>
        <a:p>
          <a:endParaRPr lang="en-US"/>
        </a:p>
      </dgm:t>
    </dgm:pt>
    <dgm:pt modelId="{648B1F4B-0396-4671-9365-F1A3AE58EE96}" type="sibTrans" cxnId="{438D314E-5F4F-4969-B331-2050A0CEF7B7}">
      <dgm:prSet/>
      <dgm:spPr/>
      <dgm:t>
        <a:bodyPr/>
        <a:lstStyle/>
        <a:p>
          <a:endParaRPr lang="en-US"/>
        </a:p>
      </dgm:t>
    </dgm:pt>
    <dgm:pt modelId="{5054C078-41D8-418A-96EC-06124AEE107A}">
      <dgm:prSet/>
      <dgm:spPr/>
      <dgm:t>
        <a:bodyPr/>
        <a:lstStyle/>
        <a:p>
          <a:r>
            <a:rPr lang="en-US" dirty="0"/>
            <a:t>Malignant is considered as cancer. It does not grow but spreads to all the nearby tissues </a:t>
          </a:r>
        </a:p>
      </dgm:t>
    </dgm:pt>
    <dgm:pt modelId="{C10CE4E7-83C2-46BD-A04A-6EF648E04F3D}" type="parTrans" cxnId="{5E8D3D29-CE69-4DA4-B652-55179434BA03}">
      <dgm:prSet/>
      <dgm:spPr/>
      <dgm:t>
        <a:bodyPr/>
        <a:lstStyle/>
        <a:p>
          <a:endParaRPr lang="en-US"/>
        </a:p>
      </dgm:t>
    </dgm:pt>
    <dgm:pt modelId="{B1AEF4E5-6A90-4AEF-9235-21178607E8A6}" type="sibTrans" cxnId="{5E8D3D29-CE69-4DA4-B652-55179434BA03}">
      <dgm:prSet/>
      <dgm:spPr/>
      <dgm:t>
        <a:bodyPr/>
        <a:lstStyle/>
        <a:p>
          <a:endParaRPr lang="en-US"/>
        </a:p>
      </dgm:t>
    </dgm:pt>
    <dgm:pt modelId="{3B19258B-0642-4F43-AA18-00335F9E56E1}" type="pres">
      <dgm:prSet presAssocID="{131F8C37-48E8-4C3B-A08F-637E1A51844C}" presName="outerComposite" presStyleCnt="0">
        <dgm:presLayoutVars>
          <dgm:chMax val="5"/>
          <dgm:dir/>
          <dgm:resizeHandles val="exact"/>
        </dgm:presLayoutVars>
      </dgm:prSet>
      <dgm:spPr/>
    </dgm:pt>
    <dgm:pt modelId="{7C6E6D96-507C-4DAC-BF20-34A47C5D9D04}" type="pres">
      <dgm:prSet presAssocID="{131F8C37-48E8-4C3B-A08F-637E1A51844C}" presName="dummyMaxCanvas" presStyleCnt="0">
        <dgm:presLayoutVars/>
      </dgm:prSet>
      <dgm:spPr/>
    </dgm:pt>
    <dgm:pt modelId="{8F97F68E-4792-4472-B425-1D81D3032B21}" type="pres">
      <dgm:prSet presAssocID="{131F8C37-48E8-4C3B-A08F-637E1A51844C}" presName="FourNodes_1" presStyleLbl="node1" presStyleIdx="0" presStyleCnt="4">
        <dgm:presLayoutVars>
          <dgm:bulletEnabled val="1"/>
        </dgm:presLayoutVars>
      </dgm:prSet>
      <dgm:spPr/>
    </dgm:pt>
    <dgm:pt modelId="{6028CD71-174C-4BD2-BCEC-001CA2AD96A8}" type="pres">
      <dgm:prSet presAssocID="{131F8C37-48E8-4C3B-A08F-637E1A51844C}" presName="FourNodes_2" presStyleLbl="node1" presStyleIdx="1" presStyleCnt="4">
        <dgm:presLayoutVars>
          <dgm:bulletEnabled val="1"/>
        </dgm:presLayoutVars>
      </dgm:prSet>
      <dgm:spPr/>
    </dgm:pt>
    <dgm:pt modelId="{BB3E355E-8259-4416-BE4D-1D726370A77B}" type="pres">
      <dgm:prSet presAssocID="{131F8C37-48E8-4C3B-A08F-637E1A51844C}" presName="FourNodes_3" presStyleLbl="node1" presStyleIdx="2" presStyleCnt="4">
        <dgm:presLayoutVars>
          <dgm:bulletEnabled val="1"/>
        </dgm:presLayoutVars>
      </dgm:prSet>
      <dgm:spPr/>
    </dgm:pt>
    <dgm:pt modelId="{27011A44-0CAE-4433-BB68-7D0B904D499E}" type="pres">
      <dgm:prSet presAssocID="{131F8C37-48E8-4C3B-A08F-637E1A51844C}" presName="FourNodes_4" presStyleLbl="node1" presStyleIdx="3" presStyleCnt="4">
        <dgm:presLayoutVars>
          <dgm:bulletEnabled val="1"/>
        </dgm:presLayoutVars>
      </dgm:prSet>
      <dgm:spPr/>
    </dgm:pt>
    <dgm:pt modelId="{A10BD2A4-013B-4338-B2D3-6E277B879A86}" type="pres">
      <dgm:prSet presAssocID="{131F8C37-48E8-4C3B-A08F-637E1A51844C}" presName="FourConn_1-2" presStyleLbl="fgAccFollowNode1" presStyleIdx="0" presStyleCnt="3" custFlipVert="0" custFlipHor="1" custScaleX="8666" custScaleY="9680">
        <dgm:presLayoutVars>
          <dgm:bulletEnabled val="1"/>
        </dgm:presLayoutVars>
      </dgm:prSet>
      <dgm:spPr/>
    </dgm:pt>
    <dgm:pt modelId="{EA7C2DCB-5C37-457C-B039-F8E986D336A4}" type="pres">
      <dgm:prSet presAssocID="{131F8C37-48E8-4C3B-A08F-637E1A51844C}" presName="FourConn_2-3" presStyleLbl="fgAccFollowNode1" presStyleIdx="1" presStyleCnt="3" custFlipVert="1" custFlipHor="1" custScaleX="8666" custScaleY="10365">
        <dgm:presLayoutVars>
          <dgm:bulletEnabled val="1"/>
        </dgm:presLayoutVars>
      </dgm:prSet>
      <dgm:spPr/>
    </dgm:pt>
    <dgm:pt modelId="{CC9CE01E-1479-4D21-BFCA-3F1B55F89B27}" type="pres">
      <dgm:prSet presAssocID="{131F8C37-48E8-4C3B-A08F-637E1A51844C}" presName="FourConn_3-4" presStyleLbl="fgAccFollowNode1" presStyleIdx="2" presStyleCnt="3" custFlipVert="0" custFlipHor="0" custScaleX="8666" custScaleY="8666">
        <dgm:presLayoutVars>
          <dgm:bulletEnabled val="1"/>
        </dgm:presLayoutVars>
      </dgm:prSet>
      <dgm:spPr/>
    </dgm:pt>
    <dgm:pt modelId="{C2128944-F525-4DD2-8979-908593E46AF3}" type="pres">
      <dgm:prSet presAssocID="{131F8C37-48E8-4C3B-A08F-637E1A51844C}" presName="FourNodes_1_text" presStyleLbl="node1" presStyleIdx="3" presStyleCnt="4">
        <dgm:presLayoutVars>
          <dgm:bulletEnabled val="1"/>
        </dgm:presLayoutVars>
      </dgm:prSet>
      <dgm:spPr/>
    </dgm:pt>
    <dgm:pt modelId="{39A566E3-B1A2-4444-8943-4D680E8B2DF8}" type="pres">
      <dgm:prSet presAssocID="{131F8C37-48E8-4C3B-A08F-637E1A51844C}" presName="FourNodes_2_text" presStyleLbl="node1" presStyleIdx="3" presStyleCnt="4">
        <dgm:presLayoutVars>
          <dgm:bulletEnabled val="1"/>
        </dgm:presLayoutVars>
      </dgm:prSet>
      <dgm:spPr/>
    </dgm:pt>
    <dgm:pt modelId="{67AF528F-4124-4FC5-BCB3-949EAA0DACCF}" type="pres">
      <dgm:prSet presAssocID="{131F8C37-48E8-4C3B-A08F-637E1A51844C}" presName="FourNodes_3_text" presStyleLbl="node1" presStyleIdx="3" presStyleCnt="4">
        <dgm:presLayoutVars>
          <dgm:bulletEnabled val="1"/>
        </dgm:presLayoutVars>
      </dgm:prSet>
      <dgm:spPr/>
    </dgm:pt>
    <dgm:pt modelId="{83DE9AE5-3E63-4F6B-88ED-FE292E439F83}" type="pres">
      <dgm:prSet presAssocID="{131F8C37-48E8-4C3B-A08F-637E1A51844C}" presName="FourNodes_4_text" presStyleLbl="node1" presStyleIdx="3" presStyleCnt="4">
        <dgm:presLayoutVars>
          <dgm:bulletEnabled val="1"/>
        </dgm:presLayoutVars>
      </dgm:prSet>
      <dgm:spPr/>
    </dgm:pt>
  </dgm:ptLst>
  <dgm:cxnLst>
    <dgm:cxn modelId="{475B4C02-A168-4D9E-A254-6C35B8DA681F}" type="presOf" srcId="{5054C078-41D8-418A-96EC-06124AEE107A}" destId="{83DE9AE5-3E63-4F6B-88ED-FE292E439F83}" srcOrd="1" destOrd="0" presId="urn:microsoft.com/office/officeart/2005/8/layout/vProcess5"/>
    <dgm:cxn modelId="{A6DC4306-61CF-4F87-A2C1-E1ECF56E6E56}" type="presOf" srcId="{ADA65735-10B3-466C-82AF-A126DE791B0B}" destId="{6028CD71-174C-4BD2-BCEC-001CA2AD96A8}" srcOrd="0" destOrd="0" presId="urn:microsoft.com/office/officeart/2005/8/layout/vProcess5"/>
    <dgm:cxn modelId="{BF968307-4B6B-4E0C-9D88-E54EF160FCF7}" type="presOf" srcId="{BE5E3213-6F69-4C22-BDA0-8503BCDD3C4F}" destId="{A10BD2A4-013B-4338-B2D3-6E277B879A86}" srcOrd="0" destOrd="0" presId="urn:microsoft.com/office/officeart/2005/8/layout/vProcess5"/>
    <dgm:cxn modelId="{AB888A11-CF44-4868-AD83-545A87F5F173}" type="presOf" srcId="{197423BB-3E09-4DDF-866D-BB5EC7269ADB}" destId="{EA7C2DCB-5C37-457C-B039-F8E986D336A4}" srcOrd="0" destOrd="0" presId="urn:microsoft.com/office/officeart/2005/8/layout/vProcess5"/>
    <dgm:cxn modelId="{6D45CC22-CFD1-481F-99EF-705A516E84BC}" type="presOf" srcId="{240C0F27-5AB9-41AB-8C8C-B99BAE2A3DB0}" destId="{C2128944-F525-4DD2-8979-908593E46AF3}" srcOrd="1" destOrd="0" presId="urn:microsoft.com/office/officeart/2005/8/layout/vProcess5"/>
    <dgm:cxn modelId="{5E8D3D29-CE69-4DA4-B652-55179434BA03}" srcId="{131F8C37-48E8-4C3B-A08F-637E1A51844C}" destId="{5054C078-41D8-418A-96EC-06124AEE107A}" srcOrd="3" destOrd="0" parTransId="{C10CE4E7-83C2-46BD-A04A-6EF648E04F3D}" sibTransId="{B1AEF4E5-6A90-4AEF-9235-21178607E8A6}"/>
    <dgm:cxn modelId="{A15DFD5B-3ADA-41FE-9B8B-08C327F56C83}" type="presOf" srcId="{648B1F4B-0396-4671-9365-F1A3AE58EE96}" destId="{CC9CE01E-1479-4D21-BFCA-3F1B55F89B27}" srcOrd="0" destOrd="0" presId="urn:microsoft.com/office/officeart/2005/8/layout/vProcess5"/>
    <dgm:cxn modelId="{51FDDC4D-7B90-4129-8B49-1A949E7837C7}" srcId="{131F8C37-48E8-4C3B-A08F-637E1A51844C}" destId="{ADA65735-10B3-466C-82AF-A126DE791B0B}" srcOrd="1" destOrd="0" parTransId="{736F4987-1A18-4E02-9181-FF8A2960B066}" sibTransId="{197423BB-3E09-4DDF-866D-BB5EC7269ADB}"/>
    <dgm:cxn modelId="{438D314E-5F4F-4969-B331-2050A0CEF7B7}" srcId="{131F8C37-48E8-4C3B-A08F-637E1A51844C}" destId="{F8517EA1-CFF5-49DA-9008-63BDCD52199D}" srcOrd="2" destOrd="0" parTransId="{2DAB099E-51B3-4532-919E-1A5529A3EC8A}" sibTransId="{648B1F4B-0396-4671-9365-F1A3AE58EE96}"/>
    <dgm:cxn modelId="{9AA79198-03FD-4080-AF9E-C59FF7E0AA2A}" type="presOf" srcId="{131F8C37-48E8-4C3B-A08F-637E1A51844C}" destId="{3B19258B-0642-4F43-AA18-00335F9E56E1}" srcOrd="0" destOrd="0" presId="urn:microsoft.com/office/officeart/2005/8/layout/vProcess5"/>
    <dgm:cxn modelId="{10DB9AA5-2A3D-4EAD-B76A-04600320C829}" type="presOf" srcId="{ADA65735-10B3-466C-82AF-A126DE791B0B}" destId="{39A566E3-B1A2-4444-8943-4D680E8B2DF8}" srcOrd="1" destOrd="0" presId="urn:microsoft.com/office/officeart/2005/8/layout/vProcess5"/>
    <dgm:cxn modelId="{806896AF-F407-46BF-A9DA-3E61221C8E67}" srcId="{131F8C37-48E8-4C3B-A08F-637E1A51844C}" destId="{240C0F27-5AB9-41AB-8C8C-B99BAE2A3DB0}" srcOrd="0" destOrd="0" parTransId="{2E069A38-34B7-449C-BD4D-553D78B5CE85}" sibTransId="{BE5E3213-6F69-4C22-BDA0-8503BCDD3C4F}"/>
    <dgm:cxn modelId="{D129A2C5-73C9-4CCD-820B-12196AC7C3C5}" type="presOf" srcId="{F8517EA1-CFF5-49DA-9008-63BDCD52199D}" destId="{67AF528F-4124-4FC5-BCB3-949EAA0DACCF}" srcOrd="1" destOrd="0" presId="urn:microsoft.com/office/officeart/2005/8/layout/vProcess5"/>
    <dgm:cxn modelId="{DFE82BCC-B39A-429A-8A7A-F422A8D0DB9D}" type="presOf" srcId="{5054C078-41D8-418A-96EC-06124AEE107A}" destId="{27011A44-0CAE-4433-BB68-7D0B904D499E}" srcOrd="0" destOrd="0" presId="urn:microsoft.com/office/officeart/2005/8/layout/vProcess5"/>
    <dgm:cxn modelId="{0569F7D0-F4C0-4B9F-AC96-255B531D3AB2}" type="presOf" srcId="{240C0F27-5AB9-41AB-8C8C-B99BAE2A3DB0}" destId="{8F97F68E-4792-4472-B425-1D81D3032B21}" srcOrd="0" destOrd="0" presId="urn:microsoft.com/office/officeart/2005/8/layout/vProcess5"/>
    <dgm:cxn modelId="{27DE2FDC-F045-4416-859E-2CA0574B7394}" type="presOf" srcId="{F8517EA1-CFF5-49DA-9008-63BDCD52199D}" destId="{BB3E355E-8259-4416-BE4D-1D726370A77B}" srcOrd="0" destOrd="0" presId="urn:microsoft.com/office/officeart/2005/8/layout/vProcess5"/>
    <dgm:cxn modelId="{23C6A249-CE84-4E19-8A3E-3CF55D61FBBD}" type="presParOf" srcId="{3B19258B-0642-4F43-AA18-00335F9E56E1}" destId="{7C6E6D96-507C-4DAC-BF20-34A47C5D9D04}" srcOrd="0" destOrd="0" presId="urn:microsoft.com/office/officeart/2005/8/layout/vProcess5"/>
    <dgm:cxn modelId="{481AF6A2-9949-42FF-AB96-29C8FF3549E9}" type="presParOf" srcId="{3B19258B-0642-4F43-AA18-00335F9E56E1}" destId="{8F97F68E-4792-4472-B425-1D81D3032B21}" srcOrd="1" destOrd="0" presId="urn:microsoft.com/office/officeart/2005/8/layout/vProcess5"/>
    <dgm:cxn modelId="{D79B2900-D9F1-484C-90B3-B9D4CFD54FDD}" type="presParOf" srcId="{3B19258B-0642-4F43-AA18-00335F9E56E1}" destId="{6028CD71-174C-4BD2-BCEC-001CA2AD96A8}" srcOrd="2" destOrd="0" presId="urn:microsoft.com/office/officeart/2005/8/layout/vProcess5"/>
    <dgm:cxn modelId="{E9B2661E-BB25-439C-BF8D-5CF7491CB67F}" type="presParOf" srcId="{3B19258B-0642-4F43-AA18-00335F9E56E1}" destId="{BB3E355E-8259-4416-BE4D-1D726370A77B}" srcOrd="3" destOrd="0" presId="urn:microsoft.com/office/officeart/2005/8/layout/vProcess5"/>
    <dgm:cxn modelId="{DF40ED3A-E43E-420B-A77B-F1F656B1B5C1}" type="presParOf" srcId="{3B19258B-0642-4F43-AA18-00335F9E56E1}" destId="{27011A44-0CAE-4433-BB68-7D0B904D499E}" srcOrd="4" destOrd="0" presId="urn:microsoft.com/office/officeart/2005/8/layout/vProcess5"/>
    <dgm:cxn modelId="{B8BE4E7D-FE61-47BC-9C89-72EAD674C26F}" type="presParOf" srcId="{3B19258B-0642-4F43-AA18-00335F9E56E1}" destId="{A10BD2A4-013B-4338-B2D3-6E277B879A86}" srcOrd="5" destOrd="0" presId="urn:microsoft.com/office/officeart/2005/8/layout/vProcess5"/>
    <dgm:cxn modelId="{E887E72A-42C7-450A-9F2A-749976EEB7F4}" type="presParOf" srcId="{3B19258B-0642-4F43-AA18-00335F9E56E1}" destId="{EA7C2DCB-5C37-457C-B039-F8E986D336A4}" srcOrd="6" destOrd="0" presId="urn:microsoft.com/office/officeart/2005/8/layout/vProcess5"/>
    <dgm:cxn modelId="{D9D35D24-9616-4799-90EE-8A2509A3C580}" type="presParOf" srcId="{3B19258B-0642-4F43-AA18-00335F9E56E1}" destId="{CC9CE01E-1479-4D21-BFCA-3F1B55F89B27}" srcOrd="7" destOrd="0" presId="urn:microsoft.com/office/officeart/2005/8/layout/vProcess5"/>
    <dgm:cxn modelId="{69ADE442-ED8C-42CA-BF73-F22E9BB046CC}" type="presParOf" srcId="{3B19258B-0642-4F43-AA18-00335F9E56E1}" destId="{C2128944-F525-4DD2-8979-908593E46AF3}" srcOrd="8" destOrd="0" presId="urn:microsoft.com/office/officeart/2005/8/layout/vProcess5"/>
    <dgm:cxn modelId="{83C0A578-AC6C-43C1-8E6D-777CAAEB9BDA}" type="presParOf" srcId="{3B19258B-0642-4F43-AA18-00335F9E56E1}" destId="{39A566E3-B1A2-4444-8943-4D680E8B2DF8}" srcOrd="9" destOrd="0" presId="urn:microsoft.com/office/officeart/2005/8/layout/vProcess5"/>
    <dgm:cxn modelId="{E1FFC47B-A20F-45D3-8C1A-D3703675FE02}" type="presParOf" srcId="{3B19258B-0642-4F43-AA18-00335F9E56E1}" destId="{67AF528F-4124-4FC5-BCB3-949EAA0DACCF}" srcOrd="10" destOrd="0" presId="urn:microsoft.com/office/officeart/2005/8/layout/vProcess5"/>
    <dgm:cxn modelId="{00A87267-CC5C-458A-B5D7-35B2890C1A4C}" type="presParOf" srcId="{3B19258B-0642-4F43-AA18-00335F9E56E1}" destId="{83DE9AE5-3E63-4F6B-88ED-FE292E439F8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772782-1F0C-4F06-9484-5E88474D324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2842C79-A418-4E11-A635-14575C9E455D}">
      <dgm:prSet/>
      <dgm:spPr/>
      <dgm:t>
        <a:bodyPr/>
        <a:lstStyle/>
        <a:p>
          <a:r>
            <a:rPr lang="en-US" dirty="0"/>
            <a:t>We  used different types of functions, libraries and visualization methods for our tumors in </a:t>
          </a:r>
          <a:r>
            <a:rPr lang="en-US" dirty="0" err="1"/>
            <a:t>Head&amp;Neck</a:t>
          </a:r>
          <a:r>
            <a:rPr lang="en-US" dirty="0"/>
            <a:t> data sets. </a:t>
          </a:r>
        </a:p>
      </dgm:t>
    </dgm:pt>
    <dgm:pt modelId="{5B134976-8886-486F-99C6-577B7FC771DD}" type="parTrans" cxnId="{598B51A1-4CF3-4C64-8266-F976587484CB}">
      <dgm:prSet/>
      <dgm:spPr/>
      <dgm:t>
        <a:bodyPr/>
        <a:lstStyle/>
        <a:p>
          <a:endParaRPr lang="en-US"/>
        </a:p>
      </dgm:t>
    </dgm:pt>
    <dgm:pt modelId="{F429BD63-F9CB-4597-9A14-B753CE9D993B}" type="sibTrans" cxnId="{598B51A1-4CF3-4C64-8266-F976587484CB}">
      <dgm:prSet/>
      <dgm:spPr/>
      <dgm:t>
        <a:bodyPr/>
        <a:lstStyle/>
        <a:p>
          <a:endParaRPr lang="en-US"/>
        </a:p>
      </dgm:t>
    </dgm:pt>
    <dgm:pt modelId="{DBFF7CF7-C625-4730-A622-80E8D6877D28}">
      <dgm:prSet/>
      <dgm:spPr/>
      <dgm:t>
        <a:bodyPr/>
        <a:lstStyle/>
        <a:p>
          <a:r>
            <a:rPr lang="en-US" dirty="0"/>
            <a:t>For Data wrangling we  used </a:t>
          </a:r>
          <a:r>
            <a:rPr lang="en-US" dirty="0" err="1"/>
            <a:t>dplyr</a:t>
          </a:r>
          <a:r>
            <a:rPr lang="en-US" dirty="0"/>
            <a:t>() . </a:t>
          </a:r>
          <a:r>
            <a:rPr lang="en-US" dirty="0" err="1"/>
            <a:t>plyr</a:t>
          </a:r>
          <a:r>
            <a:rPr lang="en-US" dirty="0"/>
            <a:t>() for </a:t>
          </a:r>
          <a:r>
            <a:rPr lang="en-IN" b="0" i="0" dirty="0"/>
            <a:t>split-apply-combine the data</a:t>
          </a:r>
          <a:endParaRPr lang="en-US" dirty="0"/>
        </a:p>
      </dgm:t>
    </dgm:pt>
    <dgm:pt modelId="{D7C72AA8-EF91-4D97-8D33-54F1DA862C12}" type="parTrans" cxnId="{8C091564-247F-49FA-A8DD-A14B9663C89B}">
      <dgm:prSet/>
      <dgm:spPr/>
      <dgm:t>
        <a:bodyPr/>
        <a:lstStyle/>
        <a:p>
          <a:endParaRPr lang="en-US"/>
        </a:p>
      </dgm:t>
    </dgm:pt>
    <dgm:pt modelId="{D2CB96B5-6DD4-4AAD-BE30-A201D079D637}" type="sibTrans" cxnId="{8C091564-247F-49FA-A8DD-A14B9663C89B}">
      <dgm:prSet/>
      <dgm:spPr/>
      <dgm:t>
        <a:bodyPr/>
        <a:lstStyle/>
        <a:p>
          <a:endParaRPr lang="en-US"/>
        </a:p>
      </dgm:t>
    </dgm:pt>
    <dgm:pt modelId="{0E0BC2E7-4992-48D8-94C0-87E0F490EDF8}">
      <dgm:prSet/>
      <dgm:spPr/>
      <dgm:t>
        <a:bodyPr/>
        <a:lstStyle/>
        <a:p>
          <a:r>
            <a:rPr lang="en-US" dirty="0"/>
            <a:t>And for Data visualization ggplot2.</a:t>
          </a:r>
        </a:p>
      </dgm:t>
    </dgm:pt>
    <dgm:pt modelId="{6BD8F30B-4711-4D1A-8ECC-1B10FDF4163F}" type="parTrans" cxnId="{02ED4591-9C85-478B-94BA-B40A8E422213}">
      <dgm:prSet/>
      <dgm:spPr/>
      <dgm:t>
        <a:bodyPr/>
        <a:lstStyle/>
        <a:p>
          <a:endParaRPr lang="en-US"/>
        </a:p>
      </dgm:t>
    </dgm:pt>
    <dgm:pt modelId="{21AF6ADD-A99E-4735-99DF-368DA2163921}" type="sibTrans" cxnId="{02ED4591-9C85-478B-94BA-B40A8E422213}">
      <dgm:prSet/>
      <dgm:spPr/>
      <dgm:t>
        <a:bodyPr/>
        <a:lstStyle/>
        <a:p>
          <a:endParaRPr lang="en-US"/>
        </a:p>
      </dgm:t>
    </dgm:pt>
    <dgm:pt modelId="{9E150236-6A8F-4302-8B81-7699341E2D39}" type="pres">
      <dgm:prSet presAssocID="{05772782-1F0C-4F06-9484-5E88474D324E}" presName="vert0" presStyleCnt="0">
        <dgm:presLayoutVars>
          <dgm:dir/>
          <dgm:animOne val="branch"/>
          <dgm:animLvl val="lvl"/>
        </dgm:presLayoutVars>
      </dgm:prSet>
      <dgm:spPr/>
    </dgm:pt>
    <dgm:pt modelId="{78CD04D5-2401-4A39-8FD9-93496F42F532}" type="pres">
      <dgm:prSet presAssocID="{92842C79-A418-4E11-A635-14575C9E455D}" presName="thickLine" presStyleLbl="alignNode1" presStyleIdx="0" presStyleCnt="3"/>
      <dgm:spPr/>
    </dgm:pt>
    <dgm:pt modelId="{8A46FFD9-CFBE-40B2-A1F2-97F8B2D9B4BD}" type="pres">
      <dgm:prSet presAssocID="{92842C79-A418-4E11-A635-14575C9E455D}" presName="horz1" presStyleCnt="0"/>
      <dgm:spPr/>
    </dgm:pt>
    <dgm:pt modelId="{6E3B5D61-53B9-4E29-AD84-D17CA7C44A75}" type="pres">
      <dgm:prSet presAssocID="{92842C79-A418-4E11-A635-14575C9E455D}" presName="tx1" presStyleLbl="revTx" presStyleIdx="0" presStyleCnt="3"/>
      <dgm:spPr/>
    </dgm:pt>
    <dgm:pt modelId="{A110B4A2-C100-481B-B542-598203A5CF50}" type="pres">
      <dgm:prSet presAssocID="{92842C79-A418-4E11-A635-14575C9E455D}" presName="vert1" presStyleCnt="0"/>
      <dgm:spPr/>
    </dgm:pt>
    <dgm:pt modelId="{83784FB1-F039-40FE-95EE-84B25E13F55A}" type="pres">
      <dgm:prSet presAssocID="{DBFF7CF7-C625-4730-A622-80E8D6877D28}" presName="thickLine" presStyleLbl="alignNode1" presStyleIdx="1" presStyleCnt="3"/>
      <dgm:spPr/>
    </dgm:pt>
    <dgm:pt modelId="{C912B58E-CF66-4C9E-A037-95DF723FE52D}" type="pres">
      <dgm:prSet presAssocID="{DBFF7CF7-C625-4730-A622-80E8D6877D28}" presName="horz1" presStyleCnt="0"/>
      <dgm:spPr/>
    </dgm:pt>
    <dgm:pt modelId="{B1D49541-8C0D-423D-8119-5AFB030A2AF6}" type="pres">
      <dgm:prSet presAssocID="{DBFF7CF7-C625-4730-A622-80E8D6877D28}" presName="tx1" presStyleLbl="revTx" presStyleIdx="1" presStyleCnt="3"/>
      <dgm:spPr/>
    </dgm:pt>
    <dgm:pt modelId="{8DE066C9-4069-4C84-82BE-8CC1EAD34ADE}" type="pres">
      <dgm:prSet presAssocID="{DBFF7CF7-C625-4730-A622-80E8D6877D28}" presName="vert1" presStyleCnt="0"/>
      <dgm:spPr/>
    </dgm:pt>
    <dgm:pt modelId="{FABBCD4C-B774-42B9-92F2-40E93C490160}" type="pres">
      <dgm:prSet presAssocID="{0E0BC2E7-4992-48D8-94C0-87E0F490EDF8}" presName="thickLine" presStyleLbl="alignNode1" presStyleIdx="2" presStyleCnt="3"/>
      <dgm:spPr/>
    </dgm:pt>
    <dgm:pt modelId="{DCC0F5A5-AF9C-485E-ABB4-B6517618A988}" type="pres">
      <dgm:prSet presAssocID="{0E0BC2E7-4992-48D8-94C0-87E0F490EDF8}" presName="horz1" presStyleCnt="0"/>
      <dgm:spPr/>
    </dgm:pt>
    <dgm:pt modelId="{F454BCF0-686C-4839-ABE8-03586F104C55}" type="pres">
      <dgm:prSet presAssocID="{0E0BC2E7-4992-48D8-94C0-87E0F490EDF8}" presName="tx1" presStyleLbl="revTx" presStyleIdx="2" presStyleCnt="3"/>
      <dgm:spPr/>
    </dgm:pt>
    <dgm:pt modelId="{C8100CE9-312A-466A-A717-2EDBB30BCA4A}" type="pres">
      <dgm:prSet presAssocID="{0E0BC2E7-4992-48D8-94C0-87E0F490EDF8}" presName="vert1" presStyleCnt="0"/>
      <dgm:spPr/>
    </dgm:pt>
  </dgm:ptLst>
  <dgm:cxnLst>
    <dgm:cxn modelId="{D9D8E45E-9BBF-4917-A4C8-882C083EDEF1}" type="presOf" srcId="{05772782-1F0C-4F06-9484-5E88474D324E}" destId="{9E150236-6A8F-4302-8B81-7699341E2D39}" srcOrd="0" destOrd="0" presId="urn:microsoft.com/office/officeart/2008/layout/LinedList"/>
    <dgm:cxn modelId="{4ED4825F-C82A-48BE-9F4F-31945CF2B6C8}" type="presOf" srcId="{DBFF7CF7-C625-4730-A622-80E8D6877D28}" destId="{B1D49541-8C0D-423D-8119-5AFB030A2AF6}" srcOrd="0" destOrd="0" presId="urn:microsoft.com/office/officeart/2008/layout/LinedList"/>
    <dgm:cxn modelId="{8C091564-247F-49FA-A8DD-A14B9663C89B}" srcId="{05772782-1F0C-4F06-9484-5E88474D324E}" destId="{DBFF7CF7-C625-4730-A622-80E8D6877D28}" srcOrd="1" destOrd="0" parTransId="{D7C72AA8-EF91-4D97-8D33-54F1DA862C12}" sibTransId="{D2CB96B5-6DD4-4AAD-BE30-A201D079D637}"/>
    <dgm:cxn modelId="{02ED4591-9C85-478B-94BA-B40A8E422213}" srcId="{05772782-1F0C-4F06-9484-5E88474D324E}" destId="{0E0BC2E7-4992-48D8-94C0-87E0F490EDF8}" srcOrd="2" destOrd="0" parTransId="{6BD8F30B-4711-4D1A-8ECC-1B10FDF4163F}" sibTransId="{21AF6ADD-A99E-4735-99DF-368DA2163921}"/>
    <dgm:cxn modelId="{41D7C692-EACD-4A75-9FDA-544E07B9968E}" type="presOf" srcId="{0E0BC2E7-4992-48D8-94C0-87E0F490EDF8}" destId="{F454BCF0-686C-4839-ABE8-03586F104C55}" srcOrd="0" destOrd="0" presId="urn:microsoft.com/office/officeart/2008/layout/LinedList"/>
    <dgm:cxn modelId="{598B51A1-4CF3-4C64-8266-F976587484CB}" srcId="{05772782-1F0C-4F06-9484-5E88474D324E}" destId="{92842C79-A418-4E11-A635-14575C9E455D}" srcOrd="0" destOrd="0" parTransId="{5B134976-8886-486F-99C6-577B7FC771DD}" sibTransId="{F429BD63-F9CB-4597-9A14-B753CE9D993B}"/>
    <dgm:cxn modelId="{52527ED4-3BAA-49B2-A935-24BF35ACF693}" type="presOf" srcId="{92842C79-A418-4E11-A635-14575C9E455D}" destId="{6E3B5D61-53B9-4E29-AD84-D17CA7C44A75}" srcOrd="0" destOrd="0" presId="urn:microsoft.com/office/officeart/2008/layout/LinedList"/>
    <dgm:cxn modelId="{64D4AA23-7165-4B58-A67A-B2F7430A9EF0}" type="presParOf" srcId="{9E150236-6A8F-4302-8B81-7699341E2D39}" destId="{78CD04D5-2401-4A39-8FD9-93496F42F532}" srcOrd="0" destOrd="0" presId="urn:microsoft.com/office/officeart/2008/layout/LinedList"/>
    <dgm:cxn modelId="{1076ADEE-6EA7-48B9-88C6-AFA97D333396}" type="presParOf" srcId="{9E150236-6A8F-4302-8B81-7699341E2D39}" destId="{8A46FFD9-CFBE-40B2-A1F2-97F8B2D9B4BD}" srcOrd="1" destOrd="0" presId="urn:microsoft.com/office/officeart/2008/layout/LinedList"/>
    <dgm:cxn modelId="{7AA024CA-D60D-47A9-8CB8-49D6B024EE85}" type="presParOf" srcId="{8A46FFD9-CFBE-40B2-A1F2-97F8B2D9B4BD}" destId="{6E3B5D61-53B9-4E29-AD84-D17CA7C44A75}" srcOrd="0" destOrd="0" presId="urn:microsoft.com/office/officeart/2008/layout/LinedList"/>
    <dgm:cxn modelId="{D155C37C-4586-4785-9D15-9FDE8F5F1151}" type="presParOf" srcId="{8A46FFD9-CFBE-40B2-A1F2-97F8B2D9B4BD}" destId="{A110B4A2-C100-481B-B542-598203A5CF50}" srcOrd="1" destOrd="0" presId="urn:microsoft.com/office/officeart/2008/layout/LinedList"/>
    <dgm:cxn modelId="{09036832-82AC-4789-8083-B95664540442}" type="presParOf" srcId="{9E150236-6A8F-4302-8B81-7699341E2D39}" destId="{83784FB1-F039-40FE-95EE-84B25E13F55A}" srcOrd="2" destOrd="0" presId="urn:microsoft.com/office/officeart/2008/layout/LinedList"/>
    <dgm:cxn modelId="{BE816291-D5C5-4A42-BC0C-EDBF63600C24}" type="presParOf" srcId="{9E150236-6A8F-4302-8B81-7699341E2D39}" destId="{C912B58E-CF66-4C9E-A037-95DF723FE52D}" srcOrd="3" destOrd="0" presId="urn:microsoft.com/office/officeart/2008/layout/LinedList"/>
    <dgm:cxn modelId="{DDC42C5E-030C-4B7D-866F-F911424CB341}" type="presParOf" srcId="{C912B58E-CF66-4C9E-A037-95DF723FE52D}" destId="{B1D49541-8C0D-423D-8119-5AFB030A2AF6}" srcOrd="0" destOrd="0" presId="urn:microsoft.com/office/officeart/2008/layout/LinedList"/>
    <dgm:cxn modelId="{F6DC7AC8-040E-43B2-8355-BB91828E6754}" type="presParOf" srcId="{C912B58E-CF66-4C9E-A037-95DF723FE52D}" destId="{8DE066C9-4069-4C84-82BE-8CC1EAD34ADE}" srcOrd="1" destOrd="0" presId="urn:microsoft.com/office/officeart/2008/layout/LinedList"/>
    <dgm:cxn modelId="{5484C567-EE12-44FC-AFC5-B00CC073C589}" type="presParOf" srcId="{9E150236-6A8F-4302-8B81-7699341E2D39}" destId="{FABBCD4C-B774-42B9-92F2-40E93C490160}" srcOrd="4" destOrd="0" presId="urn:microsoft.com/office/officeart/2008/layout/LinedList"/>
    <dgm:cxn modelId="{E450A6CC-47DA-4D8A-B071-656ABC7D1D7B}" type="presParOf" srcId="{9E150236-6A8F-4302-8B81-7699341E2D39}" destId="{DCC0F5A5-AF9C-485E-ABB4-B6517618A988}" srcOrd="5" destOrd="0" presId="urn:microsoft.com/office/officeart/2008/layout/LinedList"/>
    <dgm:cxn modelId="{AEF89BB4-F4C3-4560-8440-9CA677A37A1B}" type="presParOf" srcId="{DCC0F5A5-AF9C-485E-ABB4-B6517618A988}" destId="{F454BCF0-686C-4839-ABE8-03586F104C55}" srcOrd="0" destOrd="0" presId="urn:microsoft.com/office/officeart/2008/layout/LinedList"/>
    <dgm:cxn modelId="{504AB5AF-D0F4-489B-ABE9-0DAF6BA69505}" type="presParOf" srcId="{DCC0F5A5-AF9C-485E-ABB4-B6517618A988}" destId="{C8100CE9-312A-466A-A717-2EDBB30BCA4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7F68E-4792-4472-B425-1D81D3032B21}">
      <dsp:nvSpPr>
        <dsp:cNvPr id="0" name=""/>
        <dsp:cNvSpPr/>
      </dsp:nvSpPr>
      <dsp:spPr>
        <a:xfrm>
          <a:off x="0" y="0"/>
          <a:ext cx="8742263" cy="811669"/>
        </a:xfrm>
        <a:prstGeom prst="roundRect">
          <a:avLst>
            <a:gd name="adj" fmla="val 10000"/>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There are many kinds of tumors, but here we will consider only the head and neck as the main parts of our data set. </a:t>
          </a:r>
        </a:p>
      </dsp:txBody>
      <dsp:txXfrm>
        <a:off x="23773" y="23773"/>
        <a:ext cx="7797822" cy="764123"/>
      </dsp:txXfrm>
    </dsp:sp>
    <dsp:sp modelId="{6028CD71-174C-4BD2-BCEC-001CA2AD96A8}">
      <dsp:nvSpPr>
        <dsp:cNvPr id="0" name=""/>
        <dsp:cNvSpPr/>
      </dsp:nvSpPr>
      <dsp:spPr>
        <a:xfrm>
          <a:off x="732164" y="959245"/>
          <a:ext cx="8742263" cy="811669"/>
        </a:xfrm>
        <a:prstGeom prst="roundRect">
          <a:avLst>
            <a:gd name="adj" fmla="val 10000"/>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There are mainly diversed into namely benign and malignant </a:t>
          </a:r>
        </a:p>
      </dsp:txBody>
      <dsp:txXfrm>
        <a:off x="755937" y="983018"/>
        <a:ext cx="7434967" cy="764123"/>
      </dsp:txXfrm>
    </dsp:sp>
    <dsp:sp modelId="{BB3E355E-8259-4416-BE4D-1D726370A77B}">
      <dsp:nvSpPr>
        <dsp:cNvPr id="0" name=""/>
        <dsp:cNvSpPr/>
      </dsp:nvSpPr>
      <dsp:spPr>
        <a:xfrm>
          <a:off x="1453401" y="1918490"/>
          <a:ext cx="8742263" cy="811669"/>
        </a:xfrm>
        <a:prstGeom prst="roundRect">
          <a:avLst>
            <a:gd name="adj" fmla="val 10000"/>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Benign is considered a non-cancer. It might grow large but doesn't form in the nearby tissues.</a:t>
          </a:r>
        </a:p>
      </dsp:txBody>
      <dsp:txXfrm>
        <a:off x="1477174" y="1942263"/>
        <a:ext cx="7445895" cy="764123"/>
      </dsp:txXfrm>
    </dsp:sp>
    <dsp:sp modelId="{27011A44-0CAE-4433-BB68-7D0B904D499E}">
      <dsp:nvSpPr>
        <dsp:cNvPr id="0" name=""/>
        <dsp:cNvSpPr/>
      </dsp:nvSpPr>
      <dsp:spPr>
        <a:xfrm>
          <a:off x="2185565" y="2877735"/>
          <a:ext cx="8742263" cy="811669"/>
        </a:xfrm>
        <a:prstGeom prst="roundRect">
          <a:avLst>
            <a:gd name="adj" fmla="val 10000"/>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Malignant is considered as cancer. It does not grow but spreads to all the nearby tissues </a:t>
          </a:r>
        </a:p>
      </dsp:txBody>
      <dsp:txXfrm>
        <a:off x="2209338" y="2901508"/>
        <a:ext cx="7434967" cy="764123"/>
      </dsp:txXfrm>
    </dsp:sp>
    <dsp:sp modelId="{A10BD2A4-013B-4338-B2D3-6E277B879A86}">
      <dsp:nvSpPr>
        <dsp:cNvPr id="0" name=""/>
        <dsp:cNvSpPr/>
      </dsp:nvSpPr>
      <dsp:spPr>
        <a:xfrm flipH="1">
          <a:off x="8455610" y="859922"/>
          <a:ext cx="45720" cy="51070"/>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65897" y="859922"/>
        <a:ext cx="25146" cy="39754"/>
      </dsp:txXfrm>
    </dsp:sp>
    <dsp:sp modelId="{EA7C2DCB-5C37-457C-B039-F8E986D336A4}">
      <dsp:nvSpPr>
        <dsp:cNvPr id="0" name=""/>
        <dsp:cNvSpPr/>
      </dsp:nvSpPr>
      <dsp:spPr>
        <a:xfrm flipH="1" flipV="1">
          <a:off x="9187775" y="1817360"/>
          <a:ext cx="45720" cy="54684"/>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9198062" y="1828676"/>
        <a:ext cx="25146" cy="43368"/>
      </dsp:txXfrm>
    </dsp:sp>
    <dsp:sp modelId="{CC9CE01E-1479-4D21-BFCA-3F1B55F89B27}">
      <dsp:nvSpPr>
        <dsp:cNvPr id="0" name=""/>
        <dsp:cNvSpPr/>
      </dsp:nvSpPr>
      <dsp:spPr>
        <a:xfrm>
          <a:off x="9909011" y="2781087"/>
          <a:ext cx="45720" cy="45720"/>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919298" y="2781087"/>
        <a:ext cx="25146" cy="344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D04D5-2401-4A39-8FD9-93496F42F532}">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3B5D61-53B9-4E29-AD84-D17CA7C44A7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We  used different types of functions, libraries and visualization methods for our tumors in </a:t>
          </a:r>
          <a:r>
            <a:rPr lang="en-US" sz="3100" kern="1200" dirty="0" err="1"/>
            <a:t>Head&amp;Neck</a:t>
          </a:r>
          <a:r>
            <a:rPr lang="en-US" sz="3100" kern="1200" dirty="0"/>
            <a:t> data sets. </a:t>
          </a:r>
        </a:p>
      </dsp:txBody>
      <dsp:txXfrm>
        <a:off x="0" y="2124"/>
        <a:ext cx="10515600" cy="1449029"/>
      </dsp:txXfrm>
    </dsp:sp>
    <dsp:sp modelId="{83784FB1-F039-40FE-95EE-84B25E13F55A}">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D49541-8C0D-423D-8119-5AFB030A2AF6}">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For Data wrangling we  used </a:t>
          </a:r>
          <a:r>
            <a:rPr lang="en-US" sz="3100" kern="1200" dirty="0" err="1"/>
            <a:t>dplyr</a:t>
          </a:r>
          <a:r>
            <a:rPr lang="en-US" sz="3100" kern="1200" dirty="0"/>
            <a:t>() . </a:t>
          </a:r>
          <a:r>
            <a:rPr lang="en-US" sz="3100" kern="1200" dirty="0" err="1"/>
            <a:t>plyr</a:t>
          </a:r>
          <a:r>
            <a:rPr lang="en-US" sz="3100" kern="1200" dirty="0"/>
            <a:t>() for </a:t>
          </a:r>
          <a:r>
            <a:rPr lang="en-IN" sz="3100" b="0" i="0" kern="1200" dirty="0"/>
            <a:t>split-apply-combine the data</a:t>
          </a:r>
          <a:endParaRPr lang="en-US" sz="3100" kern="1200" dirty="0"/>
        </a:p>
      </dsp:txBody>
      <dsp:txXfrm>
        <a:off x="0" y="1451154"/>
        <a:ext cx="10515600" cy="1449029"/>
      </dsp:txXfrm>
    </dsp:sp>
    <dsp:sp modelId="{FABBCD4C-B774-42B9-92F2-40E93C490160}">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54BCF0-686C-4839-ABE8-03586F104C55}">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And for Data visualization ggplot2.</a:t>
          </a:r>
        </a:p>
      </dsp:txBody>
      <dsp:txXfrm>
        <a:off x="0" y="2900183"/>
        <a:ext cx="10515600" cy="144902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4/14/2023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4/14/2023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4/14/2023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4/14/2023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4/14/2023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4/14/2023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4/14/2023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4/14/2023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4/14/2023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4/14/2023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4/14/2023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4/14/2023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4/14/2023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4/14/2023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329766" y="1146412"/>
            <a:ext cx="9014348" cy="2402006"/>
          </a:xfrm>
        </p:spPr>
        <p:txBody>
          <a:bodyPr lIns="0" tIns="0" rIns="0" bIns="0" anchor="b">
            <a:normAutofit/>
          </a:bodyPr>
          <a:lstStyle/>
          <a:p>
            <a:r>
              <a:rPr lang="en-US" sz="4100" b="1" dirty="0"/>
              <a:t> Analysis Of Tumor</a:t>
            </a:r>
            <a:br>
              <a:rPr lang="en-US" sz="4100" b="1" dirty="0"/>
            </a:br>
            <a:r>
              <a:rPr lang="en-US" sz="4100" b="1" dirty="0"/>
              <a:t>(Head &amp; Neck)</a:t>
            </a:r>
            <a:br>
              <a:rPr lang="en-US" sz="4100" dirty="0"/>
            </a:br>
            <a:r>
              <a:rPr lang="en-US" sz="4100" dirty="0"/>
              <a:t>Presentation by: Sai </a:t>
            </a:r>
            <a:r>
              <a:rPr lang="en-US" sz="4100" dirty="0" err="1"/>
              <a:t>Sasank</a:t>
            </a:r>
            <a:r>
              <a:rPr lang="en-US" sz="4100" dirty="0"/>
              <a:t> </a:t>
            </a:r>
            <a:r>
              <a:rPr lang="en-US" sz="4100" dirty="0" err="1"/>
              <a:t>Kothuru</a:t>
            </a:r>
            <a:br>
              <a:rPr lang="en-US" sz="4100" dirty="0"/>
            </a:br>
            <a:r>
              <a:rPr lang="en-US" sz="4100" dirty="0"/>
              <a:t>                            Sai Krishna </a:t>
            </a:r>
            <a:r>
              <a:rPr lang="en-US" sz="4100" dirty="0" err="1"/>
              <a:t>Battula</a:t>
            </a:r>
            <a:endParaRPr lang="en-US" sz="4100" dirty="0"/>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6"/>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9"/>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F15B7-8AE1-592F-5D6A-B0E5BD10CDF2}"/>
              </a:ext>
            </a:extLst>
          </p:cNvPr>
          <p:cNvSpPr>
            <a:spLocks noGrp="1"/>
          </p:cNvSpPr>
          <p:nvPr>
            <p:ph type="title"/>
          </p:nvPr>
        </p:nvSpPr>
        <p:spPr>
          <a:xfrm>
            <a:off x="1136396" y="502021"/>
            <a:ext cx="6173262" cy="1655483"/>
          </a:xfrm>
        </p:spPr>
        <p:txBody>
          <a:bodyPr anchor="b">
            <a:normAutofit/>
          </a:bodyPr>
          <a:lstStyle/>
          <a:p>
            <a:r>
              <a:rPr lang="en-US" sz="4000" b="1" i="0" dirty="0">
                <a:solidFill>
                  <a:schemeClr val="accent1"/>
                </a:solidFill>
                <a:effectLst/>
                <a:latin typeface="Poppins" panose="020B0502040204020203" pitchFamily="2" charset="0"/>
              </a:rPr>
              <a:t>AJCC staging system</a:t>
            </a:r>
            <a:br>
              <a:rPr lang="en-US" sz="4000" b="1" i="0" dirty="0">
                <a:solidFill>
                  <a:schemeClr val="accent1"/>
                </a:solidFill>
                <a:effectLst/>
                <a:latin typeface="Poppins" panose="020B0502040204020203" pitchFamily="2" charset="0"/>
              </a:rPr>
            </a:br>
            <a:endParaRPr lang="en-US" sz="4000" dirty="0">
              <a:solidFill>
                <a:schemeClr val="accent1"/>
              </a:solidFill>
            </a:endParaRPr>
          </a:p>
        </p:txBody>
      </p:sp>
      <p:sp>
        <p:nvSpPr>
          <p:cNvPr id="3" name="Content Placeholder 2">
            <a:extLst>
              <a:ext uri="{FF2B5EF4-FFF2-40B4-BE49-F238E27FC236}">
                <a16:creationId xmlns:a16="http://schemas.microsoft.com/office/drawing/2014/main" id="{6DE9BE5D-48EB-8C5D-F572-219E8CD99950}"/>
              </a:ext>
            </a:extLst>
          </p:cNvPr>
          <p:cNvSpPr>
            <a:spLocks noGrp="1"/>
          </p:cNvSpPr>
          <p:nvPr>
            <p:ph idx="1"/>
          </p:nvPr>
        </p:nvSpPr>
        <p:spPr>
          <a:xfrm>
            <a:off x="1136397" y="2408518"/>
            <a:ext cx="6173262" cy="3535083"/>
          </a:xfrm>
        </p:spPr>
        <p:txBody>
          <a:bodyPr>
            <a:normAutofit/>
          </a:bodyPr>
          <a:lstStyle/>
          <a:p>
            <a:r>
              <a:rPr lang="en-US" sz="2000" b="0" i="0" dirty="0">
                <a:effectLst/>
                <a:latin typeface="Open Sans" panose="020B0606030504020204" pitchFamily="34" charset="0"/>
              </a:rPr>
              <a:t>A system to describe the amount and spread of cancer in a patient’s body, using TNM. T describes the size of the tumor and any spread of cancer into nearby tissue; N describes spread of cancer to nearby lymph nodes; and M describes metastasis (spread of cancer to other parts of the body). This system was created and is updated by the American Joint Committee on Cancer (AJCC) and the International Union Against Cancer (UICC). The AJCC staging system is used to describe most types of cancer. Also called TNM staging system.</a:t>
            </a:r>
            <a:endParaRPr lang="en-US" sz="2000" dirty="0"/>
          </a:p>
        </p:txBody>
      </p:sp>
      <p:pic>
        <p:nvPicPr>
          <p:cNvPr id="22" name="Picture 21" descr="Scan of a human brain in a neurology clinic">
            <a:extLst>
              <a:ext uri="{FF2B5EF4-FFF2-40B4-BE49-F238E27FC236}">
                <a16:creationId xmlns:a16="http://schemas.microsoft.com/office/drawing/2014/main" id="{476710AC-593F-AEAE-C081-33EA1212359F}"/>
              </a:ext>
            </a:extLst>
          </p:cNvPr>
          <p:cNvPicPr>
            <a:picLocks noChangeAspect="1"/>
          </p:cNvPicPr>
          <p:nvPr/>
        </p:nvPicPr>
        <p:blipFill rotWithShape="1">
          <a:blip r:embed="rId2"/>
          <a:srcRect l="50927" r="1437" b="-2"/>
          <a:stretch/>
        </p:blipFill>
        <p:spPr>
          <a:xfrm>
            <a:off x="8115300" y="-12515"/>
            <a:ext cx="4076700" cy="6418631"/>
          </a:xfrm>
          <a:prstGeom prst="rect">
            <a:avLst/>
          </a:prstGeom>
        </p:spPr>
      </p:pic>
      <p:sp>
        <p:nvSpPr>
          <p:cNvPr id="28" name="Rectangle 27">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21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A45F29-8098-3139-CC76-B2185DEDBC7F}"/>
              </a:ext>
            </a:extLst>
          </p:cNvPr>
          <p:cNvSpPr>
            <a:spLocks noGrp="1"/>
          </p:cNvSpPr>
          <p:nvPr>
            <p:ph idx="1"/>
          </p:nvPr>
        </p:nvSpPr>
        <p:spPr>
          <a:xfrm>
            <a:off x="838200" y="1602955"/>
            <a:ext cx="10515600" cy="4351338"/>
          </a:xfrm>
        </p:spPr>
        <p:txBody>
          <a:bodyPr/>
          <a:lstStyle/>
          <a:p>
            <a:r>
              <a:rPr lang="en-US" dirty="0"/>
              <a:t>From the following graph we can </a:t>
            </a:r>
          </a:p>
          <a:p>
            <a:pPr marL="0" indent="0">
              <a:buNone/>
            </a:pPr>
            <a:r>
              <a:rPr lang="en-US" dirty="0"/>
              <a:t>Observe that the </a:t>
            </a:r>
            <a:r>
              <a:rPr lang="en-US" dirty="0" err="1"/>
              <a:t>ajcc</a:t>
            </a:r>
            <a:r>
              <a:rPr lang="en-US" dirty="0"/>
              <a:t> staging is </a:t>
            </a:r>
          </a:p>
          <a:p>
            <a:pPr marL="0" indent="0">
              <a:buNone/>
            </a:pPr>
            <a:r>
              <a:rPr lang="en-US" dirty="0"/>
              <a:t>Maximum for (</a:t>
            </a:r>
            <a:r>
              <a:rPr lang="en-US" dirty="0" err="1"/>
              <a:t>iva</a:t>
            </a:r>
            <a:r>
              <a:rPr lang="en-US" dirty="0"/>
              <a:t>) of 48 and min</a:t>
            </a:r>
          </a:p>
          <a:p>
            <a:pPr marL="0" indent="0">
              <a:buNone/>
            </a:pPr>
            <a:r>
              <a:rPr lang="en-US" dirty="0"/>
              <a:t>For (</a:t>
            </a:r>
            <a:r>
              <a:rPr lang="en-US" dirty="0" err="1"/>
              <a:t>ivc</a:t>
            </a:r>
            <a:r>
              <a:rPr lang="en-US" dirty="0"/>
              <a:t>) of 1</a:t>
            </a:r>
            <a:endParaRPr lang="en-IN" dirty="0"/>
          </a:p>
        </p:txBody>
      </p:sp>
      <p:pic>
        <p:nvPicPr>
          <p:cNvPr id="4" name="Picture">
            <a:extLst>
              <a:ext uri="{FF2B5EF4-FFF2-40B4-BE49-F238E27FC236}">
                <a16:creationId xmlns:a16="http://schemas.microsoft.com/office/drawing/2014/main" id="{904F608B-4D45-7CC8-86F7-87FBA4764557}"/>
              </a:ext>
            </a:extLst>
          </p:cNvPr>
          <p:cNvPicPr/>
          <p:nvPr/>
        </p:nvPicPr>
        <p:blipFill>
          <a:blip r:embed="rId2"/>
          <a:stretch>
            <a:fillRect/>
          </a:stretch>
        </p:blipFill>
        <p:spPr bwMode="auto">
          <a:xfrm>
            <a:off x="6287340" y="1398494"/>
            <a:ext cx="5537107" cy="4227980"/>
          </a:xfrm>
          <a:prstGeom prst="rect">
            <a:avLst/>
          </a:prstGeom>
          <a:noFill/>
          <a:ln w="9525">
            <a:noFill/>
            <a:headEnd/>
            <a:tailEnd/>
          </a:ln>
        </p:spPr>
      </p:pic>
    </p:spTree>
    <p:extLst>
      <p:ext uri="{BB962C8B-B14F-4D97-AF65-F5344CB8AC3E}">
        <p14:creationId xmlns:p14="http://schemas.microsoft.com/office/powerpoint/2010/main" val="1652890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render of cells">
            <a:extLst>
              <a:ext uri="{FF2B5EF4-FFF2-40B4-BE49-F238E27FC236}">
                <a16:creationId xmlns:a16="http://schemas.microsoft.com/office/drawing/2014/main" id="{A39B08F8-C543-346C-F4B5-3C9326B93A75}"/>
              </a:ext>
            </a:extLst>
          </p:cNvPr>
          <p:cNvPicPr>
            <a:picLocks noChangeAspect="1"/>
          </p:cNvPicPr>
          <p:nvPr/>
        </p:nvPicPr>
        <p:blipFill rotWithShape="1">
          <a:blip r:embed="rId2"/>
          <a:srcRect l="7790" r="12898"/>
          <a:stretch/>
        </p:blipFill>
        <p:spPr>
          <a:xfrm>
            <a:off x="2696792"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011277-D1D9-1CD6-FB78-C7C3ACB22F97}"/>
              </a:ext>
            </a:extLst>
          </p:cNvPr>
          <p:cNvSpPr>
            <a:spLocks noGrp="1"/>
          </p:cNvSpPr>
          <p:nvPr>
            <p:ph type="title"/>
          </p:nvPr>
        </p:nvSpPr>
        <p:spPr>
          <a:xfrm>
            <a:off x="1095375" y="0"/>
            <a:ext cx="3593589" cy="1722112"/>
          </a:xfrm>
        </p:spPr>
        <p:txBody>
          <a:bodyPr>
            <a:normAutofit/>
          </a:bodyPr>
          <a:lstStyle/>
          <a:p>
            <a:r>
              <a:rPr lang="en-US" sz="4000" b="1" dirty="0">
                <a:solidFill>
                  <a:schemeClr val="accent1"/>
                </a:solidFill>
              </a:rPr>
              <a:t>Tumors and ages</a:t>
            </a:r>
          </a:p>
        </p:txBody>
      </p:sp>
      <p:sp>
        <p:nvSpPr>
          <p:cNvPr id="3" name="Content Placeholder 2">
            <a:extLst>
              <a:ext uri="{FF2B5EF4-FFF2-40B4-BE49-F238E27FC236}">
                <a16:creationId xmlns:a16="http://schemas.microsoft.com/office/drawing/2014/main" id="{B478392D-697F-7957-BFB8-6578E695679D}"/>
              </a:ext>
            </a:extLst>
          </p:cNvPr>
          <p:cNvSpPr>
            <a:spLocks noGrp="1"/>
          </p:cNvSpPr>
          <p:nvPr>
            <p:ph idx="1"/>
          </p:nvPr>
        </p:nvSpPr>
        <p:spPr>
          <a:xfrm>
            <a:off x="600074" y="1581150"/>
            <a:ext cx="5915025" cy="4043363"/>
          </a:xfrm>
        </p:spPr>
        <p:txBody>
          <a:bodyPr>
            <a:noAutofit/>
          </a:bodyPr>
          <a:lstStyle/>
          <a:p>
            <a:r>
              <a:rPr lang="en-US" sz="2000" dirty="0"/>
              <a:t>According to the most recent statistical data from NCI’s Surveillance, the median age of a cancer diagnosis is 66 years. This means that half of cancer cases occur in people below this age and half in people above this age. A similar pattern is seen for many common cancer types. For example, the median age at diagnosis is 62 years for breast cancer, 67 years for colorectal cancer, 71 years for lung cancer, and 66 years for prostate cancer.</a:t>
            </a:r>
          </a:p>
          <a:p>
            <a:r>
              <a:rPr lang="en-US" sz="2000" dirty="0"/>
              <a:t>But cancer can be diagnosed at any age. For example, bone cancer is most frequently diagnosed in children and adolescents (people under age 20), with about one-fourth of cases occurring in this age group. And 12% of brain and other nervous system cancers are diagnosed in children and adolescents, whereas only 1% of cancer overall is diagnosed in this age group.</a:t>
            </a:r>
          </a:p>
        </p:txBody>
      </p:sp>
    </p:spTree>
    <p:extLst>
      <p:ext uri="{BB962C8B-B14F-4D97-AF65-F5344CB8AC3E}">
        <p14:creationId xmlns:p14="http://schemas.microsoft.com/office/powerpoint/2010/main" val="3666955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7BFAC-267E-4D9B-6C7D-DC86CF7E7A6F}"/>
              </a:ext>
            </a:extLst>
          </p:cNvPr>
          <p:cNvSpPr>
            <a:spLocks noGrp="1"/>
          </p:cNvSpPr>
          <p:nvPr>
            <p:ph idx="1"/>
          </p:nvPr>
        </p:nvSpPr>
        <p:spPr>
          <a:xfrm>
            <a:off x="838200" y="758825"/>
            <a:ext cx="10515600" cy="4351338"/>
          </a:xfrm>
        </p:spPr>
        <p:txBody>
          <a:bodyPr/>
          <a:lstStyle/>
          <a:p>
            <a:r>
              <a:rPr lang="en-US" dirty="0"/>
              <a:t>Cancer </a:t>
            </a:r>
            <a:r>
              <a:rPr lang="en-US" dirty="0" err="1"/>
              <a:t>sugery</a:t>
            </a:r>
            <a:r>
              <a:rPr lang="en-US" dirty="0"/>
              <a:t> has high recovery rate than the chemotherapy based on the analysis done by the given data</a:t>
            </a:r>
          </a:p>
          <a:p>
            <a:pPr marL="0" indent="0">
              <a:buNone/>
            </a:pPr>
            <a:endParaRPr lang="en-US" dirty="0"/>
          </a:p>
          <a:p>
            <a:pPr marL="0" indent="0">
              <a:buNone/>
            </a:pPr>
            <a:r>
              <a:rPr lang="en-IN" dirty="0"/>
              <a:t>            </a:t>
            </a:r>
            <a:endParaRPr lang="en-US" dirty="0"/>
          </a:p>
        </p:txBody>
      </p:sp>
      <p:pic>
        <p:nvPicPr>
          <p:cNvPr id="5" name="Picture">
            <a:extLst>
              <a:ext uri="{FF2B5EF4-FFF2-40B4-BE49-F238E27FC236}">
                <a16:creationId xmlns:a16="http://schemas.microsoft.com/office/drawing/2014/main" id="{F121581E-FD6B-A186-2348-FC3DD0F05998}"/>
              </a:ext>
            </a:extLst>
          </p:cNvPr>
          <p:cNvPicPr/>
          <p:nvPr/>
        </p:nvPicPr>
        <p:blipFill>
          <a:blip r:embed="rId2"/>
          <a:stretch>
            <a:fillRect/>
          </a:stretch>
        </p:blipFill>
        <p:spPr bwMode="auto">
          <a:xfrm>
            <a:off x="3320022" y="2002491"/>
            <a:ext cx="4619625" cy="3695700"/>
          </a:xfrm>
          <a:prstGeom prst="rect">
            <a:avLst/>
          </a:prstGeom>
          <a:noFill/>
          <a:ln w="9525">
            <a:noFill/>
            <a:headEnd/>
            <a:tailEnd/>
          </a:ln>
        </p:spPr>
      </p:pic>
    </p:spTree>
    <p:extLst>
      <p:ext uri="{BB962C8B-B14F-4D97-AF65-F5344CB8AC3E}">
        <p14:creationId xmlns:p14="http://schemas.microsoft.com/office/powerpoint/2010/main" val="306103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88E87-38B2-83D3-1C30-9CDC7AF666D4}"/>
              </a:ext>
            </a:extLst>
          </p:cNvPr>
          <p:cNvSpPr>
            <a:spLocks noGrp="1"/>
          </p:cNvSpPr>
          <p:nvPr>
            <p:ph type="title"/>
          </p:nvPr>
        </p:nvSpPr>
        <p:spPr>
          <a:xfrm>
            <a:off x="640080" y="325369"/>
            <a:ext cx="4368602" cy="1956841"/>
          </a:xfrm>
        </p:spPr>
        <p:txBody>
          <a:bodyPr anchor="b">
            <a:normAutofit/>
          </a:bodyPr>
          <a:lstStyle/>
          <a:p>
            <a:r>
              <a:rPr lang="en-US" sz="5400" b="1" dirty="0"/>
              <a:t>Survival rate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3C1FA3-475E-A62D-42F7-FE59CEF2F3AF}"/>
              </a:ext>
            </a:extLst>
          </p:cNvPr>
          <p:cNvSpPr>
            <a:spLocks noGrp="1"/>
          </p:cNvSpPr>
          <p:nvPr>
            <p:ph idx="1"/>
          </p:nvPr>
        </p:nvSpPr>
        <p:spPr>
          <a:xfrm>
            <a:off x="640080" y="2872899"/>
            <a:ext cx="4243589" cy="3320668"/>
          </a:xfrm>
        </p:spPr>
        <p:txBody>
          <a:bodyPr>
            <a:normAutofit/>
          </a:bodyPr>
          <a:lstStyle/>
          <a:p>
            <a:r>
              <a:rPr lang="en-US" sz="2200" dirty="0"/>
              <a:t>The survival rate for people with Stage I or Stage II cancer ranges from 70% to 90%. These numbers mean that 70% to 90% of people diagnosed with a head and neck cancer at these stages are alive after five years.</a:t>
            </a:r>
          </a:p>
        </p:txBody>
      </p:sp>
      <p:pic>
        <p:nvPicPr>
          <p:cNvPr id="5" name="Picture 4" descr="Graph on document with pen">
            <a:extLst>
              <a:ext uri="{FF2B5EF4-FFF2-40B4-BE49-F238E27FC236}">
                <a16:creationId xmlns:a16="http://schemas.microsoft.com/office/drawing/2014/main" id="{88E97704-B95A-81AF-1DEF-B07F83276A0D}"/>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8232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4E1A-2061-C1FD-4207-B1EF6674E9BC}"/>
              </a:ext>
            </a:extLst>
          </p:cNvPr>
          <p:cNvSpPr>
            <a:spLocks noGrp="1"/>
          </p:cNvSpPr>
          <p:nvPr>
            <p:ph type="title"/>
          </p:nvPr>
        </p:nvSpPr>
        <p:spPr/>
        <p:txBody>
          <a:bodyPr/>
          <a:lstStyle/>
          <a:p>
            <a:r>
              <a:rPr lang="en-US" dirty="0"/>
              <a:t>Design Overview</a:t>
            </a:r>
          </a:p>
        </p:txBody>
      </p:sp>
      <p:graphicFrame>
        <p:nvGraphicFramePr>
          <p:cNvPr id="5" name="Content Placeholder 2">
            <a:extLst>
              <a:ext uri="{FF2B5EF4-FFF2-40B4-BE49-F238E27FC236}">
                <a16:creationId xmlns:a16="http://schemas.microsoft.com/office/drawing/2014/main" id="{B92C721B-3354-9103-05E2-C65BAED54AE1}"/>
              </a:ext>
            </a:extLst>
          </p:cNvPr>
          <p:cNvGraphicFramePr>
            <a:graphicFrameLocks noGrp="1"/>
          </p:cNvGraphicFramePr>
          <p:nvPr>
            <p:ph idx="1"/>
            <p:extLst>
              <p:ext uri="{D42A27DB-BD31-4B8C-83A1-F6EECF244321}">
                <p14:modId xmlns:p14="http://schemas.microsoft.com/office/powerpoint/2010/main" val="9468535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1153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a:solidFill>
            <a:schemeClr val="tx1"/>
          </a:solidFill>
          <a:effectLst>
            <a:reflection blurRad="6350" stA="50000" endA="300" endPos="55000" dir="5400000" sy="-100000" algn="bl" rotWithShape="0"/>
          </a:effectLst>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pic>
        <p:nvPicPr>
          <p:cNvPr id="6" name="Picture 5" descr="This image is an icon that says &quot;24Slides.&quot;">
            <a:hlinkClick r:id="rId3"/>
            <a:extLst>
              <a:ext uri="{FF2B5EF4-FFF2-40B4-BE49-F238E27FC236}">
                <a16:creationId xmlns:a16="http://schemas.microsoft.com/office/drawing/2014/main" id="{A86744F2-5246-4A0A-B119-35E7FB76A0D8}"/>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360333" y="6248055"/>
            <a:ext cx="160024" cy="45719"/>
          </a:xfrm>
          <a:prstGeom prst="rect">
            <a:avLst/>
          </a:prstGeom>
          <a:effectLst/>
        </p:spPr>
      </p:pic>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Table of Contents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Analysis of Tumor</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488112" y="1148536"/>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SIDE EFFECTS</a:t>
            </a:r>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774735" y="2529110"/>
            <a:ext cx="3660775" cy="74305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56490" y="4385519"/>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SURVIVAL RATES FOR TUMOR</a:t>
            </a:r>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2336801" y="112272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INTRODUCTION</a:t>
            </a:r>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93763" y="2228320"/>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OBJECTIVES</a:t>
            </a:r>
          </a:p>
        </p:txBody>
      </p:sp>
      <p:sp>
        <p:nvSpPr>
          <p:cNvPr id="3" name="Rectangle: Rounded Corners 2">
            <a:extLst>
              <a:ext uri="{FF2B5EF4-FFF2-40B4-BE49-F238E27FC236}">
                <a16:creationId xmlns:a16="http://schemas.microsoft.com/office/drawing/2014/main" id="{865CE9C7-41E0-5AB3-771D-EBBE9F37A958}"/>
              </a:ext>
            </a:extLst>
          </p:cNvPr>
          <p:cNvSpPr/>
          <p:nvPr/>
        </p:nvSpPr>
        <p:spPr>
          <a:xfrm>
            <a:off x="7646987" y="3691254"/>
            <a:ext cx="3968750" cy="493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1BEC966-14B1-019B-6B3F-310882995E11}"/>
              </a:ext>
            </a:extLst>
          </p:cNvPr>
          <p:cNvSpPr/>
          <p:nvPr/>
        </p:nvSpPr>
        <p:spPr>
          <a:xfrm>
            <a:off x="576263" y="3229686"/>
            <a:ext cx="3843338" cy="494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F4FA9AD-12D7-9891-98B5-5BCF0BB01687}"/>
              </a:ext>
            </a:extLst>
          </p:cNvPr>
          <p:cNvSpPr/>
          <p:nvPr/>
        </p:nvSpPr>
        <p:spPr>
          <a:xfrm>
            <a:off x="7402116" y="4731088"/>
            <a:ext cx="3896121" cy="493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C6E401F-0956-26F7-DB15-D270BE9004B8}"/>
              </a:ext>
            </a:extLst>
          </p:cNvPr>
          <p:cNvSpPr txBox="1"/>
          <p:nvPr/>
        </p:nvSpPr>
        <p:spPr>
          <a:xfrm>
            <a:off x="8486776" y="2672829"/>
            <a:ext cx="2108200" cy="369341"/>
          </a:xfrm>
          <a:prstGeom prst="rect">
            <a:avLst/>
          </a:prstGeom>
          <a:noFill/>
        </p:spPr>
        <p:txBody>
          <a:bodyPr wrap="square" rtlCol="0">
            <a:spAutoFit/>
          </a:bodyPr>
          <a:lstStyle/>
          <a:p>
            <a:r>
              <a:rPr lang="en-US" sz="1500" dirty="0"/>
              <a:t>PEOPLE</a:t>
            </a:r>
            <a:r>
              <a:rPr lang="en-US" dirty="0"/>
              <a:t> </a:t>
            </a:r>
            <a:r>
              <a:rPr lang="en-US" sz="1500" dirty="0"/>
              <a:t>WITH TUMOR</a:t>
            </a:r>
          </a:p>
        </p:txBody>
      </p:sp>
      <p:sp>
        <p:nvSpPr>
          <p:cNvPr id="10" name="TextBox 9">
            <a:extLst>
              <a:ext uri="{FF2B5EF4-FFF2-40B4-BE49-F238E27FC236}">
                <a16:creationId xmlns:a16="http://schemas.microsoft.com/office/drawing/2014/main" id="{CF003753-30A6-339C-ACAE-1DB187CBCCFC}"/>
              </a:ext>
            </a:extLst>
          </p:cNvPr>
          <p:cNvSpPr txBox="1"/>
          <p:nvPr/>
        </p:nvSpPr>
        <p:spPr>
          <a:xfrm>
            <a:off x="1574403" y="3292212"/>
            <a:ext cx="2511822" cy="338554"/>
          </a:xfrm>
          <a:prstGeom prst="rect">
            <a:avLst/>
          </a:prstGeom>
          <a:noFill/>
        </p:spPr>
        <p:txBody>
          <a:bodyPr wrap="square" rtlCol="0">
            <a:spAutoFit/>
          </a:bodyPr>
          <a:lstStyle/>
          <a:p>
            <a:r>
              <a:rPr lang="en-US" sz="1600" dirty="0"/>
              <a:t>CLASSIFICATION</a:t>
            </a:r>
          </a:p>
        </p:txBody>
      </p:sp>
      <p:sp>
        <p:nvSpPr>
          <p:cNvPr id="18" name="TextBox 17">
            <a:extLst>
              <a:ext uri="{FF2B5EF4-FFF2-40B4-BE49-F238E27FC236}">
                <a16:creationId xmlns:a16="http://schemas.microsoft.com/office/drawing/2014/main" id="{EB15AFFC-7A0A-283F-0D06-9E933EDD0AE4}"/>
              </a:ext>
            </a:extLst>
          </p:cNvPr>
          <p:cNvSpPr txBox="1"/>
          <p:nvPr/>
        </p:nvSpPr>
        <p:spPr>
          <a:xfrm>
            <a:off x="8699502" y="3768590"/>
            <a:ext cx="1895474" cy="338554"/>
          </a:xfrm>
          <a:prstGeom prst="rect">
            <a:avLst/>
          </a:prstGeom>
          <a:noFill/>
        </p:spPr>
        <p:txBody>
          <a:bodyPr wrap="square" rtlCol="0">
            <a:spAutoFit/>
          </a:bodyPr>
          <a:lstStyle/>
          <a:p>
            <a:r>
              <a:rPr lang="en-US" sz="1600" dirty="0"/>
              <a:t>AJCC STAGES</a:t>
            </a:r>
          </a:p>
        </p:txBody>
      </p:sp>
      <p:sp>
        <p:nvSpPr>
          <p:cNvPr id="24" name="TextBox 23">
            <a:extLst>
              <a:ext uri="{FF2B5EF4-FFF2-40B4-BE49-F238E27FC236}">
                <a16:creationId xmlns:a16="http://schemas.microsoft.com/office/drawing/2014/main" id="{5E0551DB-6ED9-A260-179D-6569FB071CCB}"/>
              </a:ext>
            </a:extLst>
          </p:cNvPr>
          <p:cNvSpPr txBox="1"/>
          <p:nvPr/>
        </p:nvSpPr>
        <p:spPr>
          <a:xfrm>
            <a:off x="8318499" y="4808424"/>
            <a:ext cx="2341563" cy="338554"/>
          </a:xfrm>
          <a:prstGeom prst="rect">
            <a:avLst/>
          </a:prstGeom>
          <a:noFill/>
        </p:spPr>
        <p:txBody>
          <a:bodyPr wrap="square" rtlCol="0">
            <a:spAutoFit/>
          </a:bodyPr>
          <a:lstStyle/>
          <a:p>
            <a:r>
              <a:rPr lang="en-US" sz="1600" dirty="0"/>
              <a:t>TUMORS AND AGES</a:t>
            </a:r>
          </a:p>
        </p:txBody>
      </p: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220956-991D-61B0-CE11-233B98196E63}"/>
              </a:ext>
            </a:extLst>
          </p:cNvPr>
          <p:cNvSpPr txBox="1"/>
          <p:nvPr/>
        </p:nvSpPr>
        <p:spPr>
          <a:xfrm>
            <a:off x="914402" y="489508"/>
            <a:ext cx="5181597" cy="1655482"/>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1" kern="1200">
                <a:solidFill>
                  <a:schemeClr val="tx1"/>
                </a:solidFill>
                <a:latin typeface="+mj-lt"/>
                <a:ea typeface="+mj-ea"/>
                <a:cs typeface="+mj-cs"/>
              </a:rPr>
              <a:t>INTRODUCTION</a:t>
            </a:r>
          </a:p>
        </p:txBody>
      </p:sp>
      <p:sp>
        <p:nvSpPr>
          <p:cNvPr id="3" name="TextBox 2">
            <a:extLst>
              <a:ext uri="{FF2B5EF4-FFF2-40B4-BE49-F238E27FC236}">
                <a16:creationId xmlns:a16="http://schemas.microsoft.com/office/drawing/2014/main" id="{C0850C3F-B16B-52EF-AAFB-CC7ADA64C6A0}"/>
              </a:ext>
            </a:extLst>
          </p:cNvPr>
          <p:cNvSpPr txBox="1"/>
          <p:nvPr/>
        </p:nvSpPr>
        <p:spPr>
          <a:xfrm>
            <a:off x="914402" y="2418408"/>
            <a:ext cx="5181598" cy="3409898"/>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1900" dirty="0"/>
              <a:t>We consider the data set of tumors as our main element. A tumor is nothing but a swelling of a part of the body, generally without inflammation, caused by an abnormal growth of tissue. Head and neck cancer is the 7th most common cancer globally accounting for more than 660,000 new cases and   325, 000 deaths annually. 4% of all cancers in the United States there appears to be an increasing incidence of this disease with potential changes in etiology proposed given the decline of smoking, particularly in developed countries. </a:t>
            </a:r>
          </a:p>
        </p:txBody>
      </p:sp>
      <p:pic>
        <p:nvPicPr>
          <p:cNvPr id="4" name="Picture 3" descr="Diagram&#10;&#10;Description automatically generated">
            <a:extLst>
              <a:ext uri="{FF2B5EF4-FFF2-40B4-BE49-F238E27FC236}">
                <a16:creationId xmlns:a16="http://schemas.microsoft.com/office/drawing/2014/main" id="{1E68F063-BA6F-08C3-353A-977D367AD740}"/>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6675120" y="764874"/>
            <a:ext cx="4957638" cy="4942613"/>
          </a:xfrm>
          <a:prstGeom prst="rect">
            <a:avLst/>
          </a:prstGeom>
        </p:spPr>
      </p:pic>
      <p:sp>
        <p:nvSpPr>
          <p:cNvPr id="34" name="Rectangle 33">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266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24F4DC7-9E18-D0B8-20C6-527BAC894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474" y="402570"/>
            <a:ext cx="7145051" cy="3215273"/>
          </a:xfrm>
          <a:prstGeom prst="rect">
            <a:avLst/>
          </a:prstGeom>
        </p:spPr>
      </p:pic>
      <p:sp>
        <p:nvSpPr>
          <p:cNvPr id="3" name="TextBox 2">
            <a:extLst>
              <a:ext uri="{FF2B5EF4-FFF2-40B4-BE49-F238E27FC236}">
                <a16:creationId xmlns:a16="http://schemas.microsoft.com/office/drawing/2014/main" id="{0002E6EE-EE96-3A05-BD16-2124A8E6373B}"/>
              </a:ext>
            </a:extLst>
          </p:cNvPr>
          <p:cNvSpPr txBox="1"/>
          <p:nvPr/>
        </p:nvSpPr>
        <p:spPr>
          <a:xfrm>
            <a:off x="1940256" y="3833199"/>
            <a:ext cx="8332826" cy="11199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a:t>The tumor locations mainly are the oropharynx and larynx. It is estimated that 15,050 deaths (10,940 men and 4,110 women) from head and neck cancer will occur in the United States. In 2020, an estimated 277, 597 people worldwide died from this disease </a:t>
            </a:r>
          </a:p>
        </p:txBody>
      </p:sp>
    </p:spTree>
    <p:extLst>
      <p:ext uri="{BB962C8B-B14F-4D97-AF65-F5344CB8AC3E}">
        <p14:creationId xmlns:p14="http://schemas.microsoft.com/office/powerpoint/2010/main" val="3162335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3BCDB4F-E880-7010-B39E-A055C74137A9}"/>
              </a:ext>
            </a:extLst>
          </p:cNvPr>
          <p:cNvSpPr txBox="1"/>
          <p:nvPr/>
        </p:nvSpPr>
        <p:spPr>
          <a:xfrm>
            <a:off x="1383564" y="348865"/>
            <a:ext cx="9718111" cy="157644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CLASSIFICATION</a:t>
            </a:r>
          </a:p>
        </p:txBody>
      </p:sp>
      <p:graphicFrame>
        <p:nvGraphicFramePr>
          <p:cNvPr id="17" name="TextBox 2">
            <a:extLst>
              <a:ext uri="{FF2B5EF4-FFF2-40B4-BE49-F238E27FC236}">
                <a16:creationId xmlns:a16="http://schemas.microsoft.com/office/drawing/2014/main" id="{C05A460C-3F82-2A2B-D252-AB1271C579A6}"/>
              </a:ext>
            </a:extLst>
          </p:cNvPr>
          <p:cNvGraphicFramePr/>
          <p:nvPr>
            <p:extLst>
              <p:ext uri="{D42A27DB-BD31-4B8C-83A1-F6EECF244321}">
                <p14:modId xmlns:p14="http://schemas.microsoft.com/office/powerpoint/2010/main" val="301377131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1220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16B54A-1A15-04B8-149D-73A2E24B792D}"/>
              </a:ext>
            </a:extLst>
          </p:cNvPr>
          <p:cNvSpPr txBox="1"/>
          <p:nvPr/>
        </p:nvSpPr>
        <p:spPr>
          <a:xfrm>
            <a:off x="1144923" y="2008094"/>
            <a:ext cx="5315189" cy="393288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Diagnosing head and neck tumors typically involves a physical exam, imaging tests such as CT scans and MRIs, and a biopsy to confirm the presence of cancer cells.</a:t>
            </a:r>
          </a:p>
          <a:p>
            <a:pPr indent="-228600">
              <a:lnSpc>
                <a:spcPct val="90000"/>
              </a:lnSpc>
              <a:spcAft>
                <a:spcPts val="600"/>
              </a:spcAft>
              <a:buFont typeface="Arial" panose="020B0604020202020204" pitchFamily="34" charset="0"/>
              <a:buChar char="•"/>
            </a:pPr>
            <a:r>
              <a:rPr lang="en-US" sz="2000" dirty="0"/>
              <a:t>In some cases, additional tests such as PET scans or blood tests may be necessary to determine the extent of cancer and whether it has spread to other parts of the body.</a:t>
            </a:r>
          </a:p>
          <a:p>
            <a:pPr indent="-228600">
              <a:lnSpc>
                <a:spcPct val="90000"/>
              </a:lnSpc>
              <a:spcAft>
                <a:spcPts val="600"/>
              </a:spcAft>
              <a:buFont typeface="Arial" panose="020B0604020202020204" pitchFamily="34" charset="0"/>
              <a:buChar char="•"/>
            </a:pPr>
            <a:r>
              <a:rPr lang="en-US" sz="2000" dirty="0"/>
              <a:t>Mainly tumors occurs in Larynx and Oropharynx</a:t>
            </a:r>
          </a:p>
          <a:p>
            <a:pPr indent="-228600">
              <a:lnSpc>
                <a:spcPct val="90000"/>
              </a:lnSpc>
              <a:spcAft>
                <a:spcPts val="600"/>
              </a:spcAft>
              <a:buFont typeface="Arial" panose="020B0604020202020204" pitchFamily="34" charset="0"/>
              <a:buChar char="•"/>
            </a:pPr>
            <a:endParaRPr lang="en-US" sz="2000" dirty="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up of a human skull">
            <a:extLst>
              <a:ext uri="{FF2B5EF4-FFF2-40B4-BE49-F238E27FC236}">
                <a16:creationId xmlns:a16="http://schemas.microsoft.com/office/drawing/2014/main" id="{2F98EF99-2D5C-D2E0-6DFB-74236DB66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967" y="1359681"/>
            <a:ext cx="4170530" cy="4170530"/>
          </a:xfrm>
          <a:prstGeom prst="rect">
            <a:avLst/>
          </a:prstGeom>
        </p:spPr>
      </p:pic>
      <p:sp>
        <p:nvSpPr>
          <p:cNvPr id="3" name="TextBox 2">
            <a:extLst>
              <a:ext uri="{FF2B5EF4-FFF2-40B4-BE49-F238E27FC236}">
                <a16:creationId xmlns:a16="http://schemas.microsoft.com/office/drawing/2014/main" id="{80F9789A-49D7-E857-DAE0-8064E15E6E55}"/>
              </a:ext>
            </a:extLst>
          </p:cNvPr>
          <p:cNvSpPr txBox="1"/>
          <p:nvPr/>
        </p:nvSpPr>
        <p:spPr>
          <a:xfrm>
            <a:off x="381000" y="173126"/>
            <a:ext cx="7285133" cy="1338828"/>
          </a:xfrm>
          <a:prstGeom prst="rect">
            <a:avLst/>
          </a:prstGeom>
          <a:noFill/>
        </p:spPr>
        <p:txBody>
          <a:bodyPr wrap="square" rtlCol="0">
            <a:spAutoFit/>
          </a:bodyPr>
          <a:lstStyle/>
          <a:p>
            <a:pPr>
              <a:spcAft>
                <a:spcPts val="600"/>
              </a:spcAft>
            </a:pPr>
            <a:r>
              <a:rPr lang="en-US" sz="3600" b="1" dirty="0">
                <a:solidFill>
                  <a:schemeClr val="accent6">
                    <a:lumMod val="75000"/>
                  </a:schemeClr>
                </a:solidFill>
              </a:rPr>
              <a:t>Diagnosis of Head and Neck Tumors</a:t>
            </a:r>
          </a:p>
          <a:p>
            <a:pPr>
              <a:spcAft>
                <a:spcPts val="600"/>
              </a:spcAft>
            </a:pPr>
            <a:endParaRPr lang="en-US" sz="4000" b="1" dirty="0">
              <a:solidFill>
                <a:schemeClr val="accent6">
                  <a:lumMod val="75000"/>
                </a:schemeClr>
              </a:solidFill>
            </a:endParaRPr>
          </a:p>
        </p:txBody>
      </p:sp>
    </p:spTree>
    <p:extLst>
      <p:ext uri="{BB962C8B-B14F-4D97-AF65-F5344CB8AC3E}">
        <p14:creationId xmlns:p14="http://schemas.microsoft.com/office/powerpoint/2010/main" val="2083341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874C3D-A07D-44A4-DEAE-8899C6EFFB4D}"/>
              </a:ext>
            </a:extLst>
          </p:cNvPr>
          <p:cNvSpPr>
            <a:spLocks noGrp="1"/>
          </p:cNvSpPr>
          <p:nvPr>
            <p:ph idx="1"/>
          </p:nvPr>
        </p:nvSpPr>
        <p:spPr>
          <a:xfrm>
            <a:off x="838200" y="519953"/>
            <a:ext cx="10515600" cy="5657010"/>
          </a:xfrm>
        </p:spPr>
        <p:txBody>
          <a:bodyPr/>
          <a:lstStyle/>
          <a:p>
            <a:r>
              <a:rPr lang="en-US" dirty="0"/>
              <a:t>According to the data the Tumors are mostly occurs in Oropharynx </a:t>
            </a:r>
          </a:p>
          <a:p>
            <a:endParaRPr lang="en-US" dirty="0"/>
          </a:p>
          <a:p>
            <a:r>
              <a:rPr lang="en-US" dirty="0"/>
              <a:t>Males are more affecting to this tumors</a:t>
            </a:r>
          </a:p>
          <a:p>
            <a:pPr marL="0" indent="0">
              <a:buNone/>
            </a:pPr>
            <a:r>
              <a:rPr lang="en-IN" dirty="0"/>
              <a:t>                                                        </a:t>
            </a:r>
          </a:p>
        </p:txBody>
      </p:sp>
      <p:pic>
        <p:nvPicPr>
          <p:cNvPr id="4" name="Picture">
            <a:extLst>
              <a:ext uri="{FF2B5EF4-FFF2-40B4-BE49-F238E27FC236}">
                <a16:creationId xmlns:a16="http://schemas.microsoft.com/office/drawing/2014/main" id="{B381F31C-AD18-1513-305C-2FB60AD73120}"/>
              </a:ext>
            </a:extLst>
          </p:cNvPr>
          <p:cNvPicPr/>
          <p:nvPr/>
        </p:nvPicPr>
        <p:blipFill>
          <a:blip r:embed="rId2"/>
          <a:stretch>
            <a:fillRect/>
          </a:stretch>
        </p:blipFill>
        <p:spPr bwMode="auto">
          <a:xfrm>
            <a:off x="1461247" y="2363880"/>
            <a:ext cx="4131049" cy="3714191"/>
          </a:xfrm>
          <a:prstGeom prst="rect">
            <a:avLst/>
          </a:prstGeom>
          <a:noFill/>
          <a:ln w="9525">
            <a:noFill/>
            <a:headEnd/>
            <a:tailEnd/>
          </a:ln>
        </p:spPr>
      </p:pic>
      <p:pic>
        <p:nvPicPr>
          <p:cNvPr id="5" name="Picture">
            <a:extLst>
              <a:ext uri="{FF2B5EF4-FFF2-40B4-BE49-F238E27FC236}">
                <a16:creationId xmlns:a16="http://schemas.microsoft.com/office/drawing/2014/main" id="{D7F40571-757A-2D3B-A34B-4BACEFC40D4E}"/>
              </a:ext>
            </a:extLst>
          </p:cNvPr>
          <p:cNvPicPr/>
          <p:nvPr/>
        </p:nvPicPr>
        <p:blipFill>
          <a:blip r:embed="rId3"/>
          <a:stretch>
            <a:fillRect/>
          </a:stretch>
        </p:blipFill>
        <p:spPr bwMode="auto">
          <a:xfrm>
            <a:off x="6355975" y="2363880"/>
            <a:ext cx="4580965" cy="3695700"/>
          </a:xfrm>
          <a:prstGeom prst="rect">
            <a:avLst/>
          </a:prstGeom>
          <a:noFill/>
          <a:ln w="9525">
            <a:noFill/>
            <a:headEnd/>
            <a:tailEnd/>
          </a:ln>
        </p:spPr>
      </p:pic>
    </p:spTree>
    <p:extLst>
      <p:ext uri="{BB962C8B-B14F-4D97-AF65-F5344CB8AC3E}">
        <p14:creationId xmlns:p14="http://schemas.microsoft.com/office/powerpoint/2010/main" val="390778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E49DA4-D775-A72E-83FF-97ADDB2AF322}"/>
              </a:ext>
            </a:extLst>
          </p:cNvPr>
          <p:cNvSpPr txBox="1"/>
          <p:nvPr/>
        </p:nvSpPr>
        <p:spPr>
          <a:xfrm>
            <a:off x="818984" y="4230093"/>
            <a:ext cx="4150581" cy="1800165"/>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4000" b="1" kern="1200" dirty="0">
                <a:solidFill>
                  <a:schemeClr val="accent1"/>
                </a:solidFill>
                <a:latin typeface="+mj-lt"/>
                <a:ea typeface="+mj-ea"/>
                <a:cs typeface="+mj-cs"/>
              </a:rPr>
              <a:t>Side Effects of Treatment</a:t>
            </a:r>
          </a:p>
          <a:p>
            <a:pPr algn="r">
              <a:lnSpc>
                <a:spcPct val="90000"/>
              </a:lnSpc>
              <a:spcBef>
                <a:spcPct val="0"/>
              </a:spcBef>
              <a:spcAft>
                <a:spcPts val="600"/>
              </a:spcAft>
            </a:pPr>
            <a:endParaRPr lang="en-US" sz="4000" b="1" kern="1200" dirty="0">
              <a:solidFill>
                <a:schemeClr val="accent1"/>
              </a:solidFill>
              <a:latin typeface="+mj-lt"/>
              <a:ea typeface="+mj-ea"/>
              <a:cs typeface="+mj-cs"/>
            </a:endParaRPr>
          </a:p>
        </p:txBody>
      </p:sp>
      <p:pic>
        <p:nvPicPr>
          <p:cNvPr id="5" name="Picture 4" descr="A close up of a person">
            <a:extLst>
              <a:ext uri="{FF2B5EF4-FFF2-40B4-BE49-F238E27FC236}">
                <a16:creationId xmlns:a16="http://schemas.microsoft.com/office/drawing/2014/main" id="{C808E592-6AE9-E861-0AFD-40F3C89CF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818" y="457200"/>
            <a:ext cx="3455325" cy="3455325"/>
          </a:xfrm>
          <a:prstGeom prst="rect">
            <a:avLst/>
          </a:prstGeom>
        </p:spPr>
      </p:pic>
      <p:sp>
        <p:nvSpPr>
          <p:cNvPr id="2" name="TextBox 1">
            <a:extLst>
              <a:ext uri="{FF2B5EF4-FFF2-40B4-BE49-F238E27FC236}">
                <a16:creationId xmlns:a16="http://schemas.microsoft.com/office/drawing/2014/main" id="{06A53408-29A6-D298-5971-E036595D8B1C}"/>
              </a:ext>
            </a:extLst>
          </p:cNvPr>
          <p:cNvSpPr txBox="1"/>
          <p:nvPr/>
        </p:nvSpPr>
        <p:spPr>
          <a:xfrm>
            <a:off x="5246415" y="4230094"/>
            <a:ext cx="6235268" cy="1800164"/>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600" dirty="0"/>
              <a:t>While treatment for head and neck tumors can be effective, it often comes with side effects such as fatigue, nausea, and hair loss. Patients may also experience difficulty swallowing, speaking, or breathing, depending on the location and extent of the tumor.</a:t>
            </a:r>
          </a:p>
          <a:p>
            <a:pPr marL="285750" indent="-228600">
              <a:lnSpc>
                <a:spcPct val="90000"/>
              </a:lnSpc>
              <a:spcAft>
                <a:spcPts val="600"/>
              </a:spcAft>
              <a:buFont typeface="Arial" panose="020B0604020202020204" pitchFamily="34" charset="0"/>
              <a:buChar char="•"/>
            </a:pPr>
            <a:r>
              <a:rPr lang="en-US" sz="1600" dirty="0"/>
              <a:t>It is essential for patients to work closely with their healthcare team to manage side effects and maintain their quality of life during treatment.</a:t>
            </a:r>
          </a:p>
        </p:txBody>
      </p:sp>
      <p:sp>
        <p:nvSpPr>
          <p:cNvPr id="12" name="Rectangle 1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41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06514-C490-A066-CE8A-0F3E3724C47B}"/>
              </a:ext>
            </a:extLst>
          </p:cNvPr>
          <p:cNvSpPr>
            <a:spLocks noGrp="1"/>
          </p:cNvSpPr>
          <p:nvPr>
            <p:ph type="title"/>
          </p:nvPr>
        </p:nvSpPr>
        <p:spPr/>
        <p:txBody>
          <a:bodyPr/>
          <a:lstStyle/>
          <a:p>
            <a:r>
              <a:rPr lang="en-US" b="1" dirty="0">
                <a:solidFill>
                  <a:schemeClr val="accent1"/>
                </a:solidFill>
              </a:rPr>
              <a:t>Stages</a:t>
            </a:r>
          </a:p>
        </p:txBody>
      </p:sp>
      <p:sp>
        <p:nvSpPr>
          <p:cNvPr id="3" name="Content Placeholder 2">
            <a:extLst>
              <a:ext uri="{FF2B5EF4-FFF2-40B4-BE49-F238E27FC236}">
                <a16:creationId xmlns:a16="http://schemas.microsoft.com/office/drawing/2014/main" id="{125043C7-7379-139D-B283-61C387F7616D}"/>
              </a:ext>
            </a:extLst>
          </p:cNvPr>
          <p:cNvSpPr>
            <a:spLocks noGrp="1"/>
          </p:cNvSpPr>
          <p:nvPr>
            <p:ph idx="1"/>
          </p:nvPr>
        </p:nvSpPr>
        <p:spPr/>
        <p:txBody>
          <a:bodyPr>
            <a:normAutofit fontScale="92500" lnSpcReduction="20000"/>
          </a:bodyPr>
          <a:lstStyle/>
          <a:p>
            <a:pPr algn="l"/>
            <a:r>
              <a:rPr lang="en-US" b="0" i="0" dirty="0">
                <a:effectLst/>
                <a:latin typeface="Open Sans" panose="020B0606030504020204" pitchFamily="34" charset="0"/>
              </a:rPr>
              <a:t>While staging head and neck cancer, the pathologist determines where exactly the disease </a:t>
            </a:r>
            <a:r>
              <a:rPr lang="en-US" dirty="0">
                <a:latin typeface="Open Sans" panose="020B0606030504020204" pitchFamily="34" charset="0"/>
              </a:rPr>
              <a:t>formed</a:t>
            </a:r>
            <a:r>
              <a:rPr lang="en-US" b="0" i="0" dirty="0">
                <a:effectLst/>
                <a:latin typeface="Open Sans" panose="020B0606030504020204" pitchFamily="34" charset="0"/>
              </a:rPr>
              <a:t>, how extensive it is, and whether and how much it has spread. The stage of head and neck cancer is one of the most important factors in determining </a:t>
            </a:r>
            <a:r>
              <a:rPr lang="en-US" dirty="0">
                <a:latin typeface="Open Sans" panose="020B0606030504020204" pitchFamily="34" charset="0"/>
              </a:rPr>
              <a:t>treatment options</a:t>
            </a:r>
            <a:r>
              <a:rPr lang="en-US" b="0" i="0" dirty="0">
                <a:effectLst/>
                <a:latin typeface="Open Sans" panose="020B0606030504020204" pitchFamily="34" charset="0"/>
              </a:rPr>
              <a:t> that may be tailored to your needs.</a:t>
            </a:r>
          </a:p>
          <a:p>
            <a:pPr algn="l"/>
            <a:r>
              <a:rPr lang="en-US" b="0" i="0" dirty="0">
                <a:effectLst/>
                <a:latin typeface="Open Sans" panose="020B0606030504020204" pitchFamily="34" charset="0"/>
              </a:rPr>
              <a:t>Head and neck cancer stages are typically based on the results of physical exams, </a:t>
            </a:r>
            <a:r>
              <a:rPr lang="en-US" dirty="0">
                <a:latin typeface="Open Sans" panose="020B0606030504020204" pitchFamily="34" charset="0"/>
              </a:rPr>
              <a:t>biopsies</a:t>
            </a:r>
            <a:r>
              <a:rPr lang="en-US" b="0" i="0" dirty="0">
                <a:effectLst/>
                <a:latin typeface="Open Sans" panose="020B0606030504020204" pitchFamily="34" charset="0"/>
              </a:rPr>
              <a:t>, and </a:t>
            </a:r>
            <a:r>
              <a:rPr lang="en-US" dirty="0">
                <a:latin typeface="Open Sans" panose="020B0606030504020204" pitchFamily="34" charset="0"/>
              </a:rPr>
              <a:t>imaging tests</a:t>
            </a:r>
            <a:r>
              <a:rPr lang="en-US" b="0" i="0" dirty="0">
                <a:effectLst/>
                <a:latin typeface="Open Sans" panose="020B0606030504020204" pitchFamily="34" charset="0"/>
              </a:rPr>
              <a:t>, such as </a:t>
            </a:r>
            <a:r>
              <a:rPr lang="en-US" dirty="0">
                <a:latin typeface="Open Sans" panose="020B0606030504020204" pitchFamily="34" charset="0"/>
              </a:rPr>
              <a:t>CT scans</a:t>
            </a:r>
            <a:r>
              <a:rPr lang="en-US" b="0" i="0" dirty="0">
                <a:effectLst/>
                <a:latin typeface="Open Sans" panose="020B0606030504020204" pitchFamily="34" charset="0"/>
              </a:rPr>
              <a:t>, MRIs, </a:t>
            </a:r>
            <a:r>
              <a:rPr lang="en-US" dirty="0">
                <a:latin typeface="Open Sans" panose="020B0606030504020204" pitchFamily="34" charset="0"/>
              </a:rPr>
              <a:t>chest X-rays</a:t>
            </a:r>
            <a:r>
              <a:rPr lang="en-US" b="0" i="0" dirty="0">
                <a:effectLst/>
                <a:latin typeface="Open Sans" panose="020B0606030504020204" pitchFamily="34" charset="0"/>
              </a:rPr>
              <a:t>, and/or PET scans.</a:t>
            </a:r>
          </a:p>
          <a:p>
            <a:br>
              <a:rPr lang="en-US" dirty="0"/>
            </a:br>
            <a:r>
              <a:rPr lang="en-US" b="0" i="0" dirty="0">
                <a:effectLst/>
                <a:latin typeface="Open Sans" panose="020B0606030504020204" pitchFamily="34" charset="0"/>
              </a:rPr>
              <a:t>The American Joint Committee on Cancer developed the TNM cancer staging system to evaluate three primary factors when it comes to treating cancer:</a:t>
            </a:r>
            <a:endParaRPr lang="en-US" dirty="0"/>
          </a:p>
        </p:txBody>
      </p:sp>
    </p:spTree>
    <p:extLst>
      <p:ext uri="{BB962C8B-B14F-4D97-AF65-F5344CB8AC3E}">
        <p14:creationId xmlns:p14="http://schemas.microsoft.com/office/powerpoint/2010/main" val="2752045961"/>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156</TotalTime>
  <Words>975</Words>
  <Application>Microsoft Office PowerPoint</Application>
  <PresentationFormat>Widescreen</PresentationFormat>
  <Paragraphs>57</Paragraphs>
  <Slides>16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Century Gothic</vt:lpstr>
      <vt:lpstr>Open Sans</vt:lpstr>
      <vt:lpstr>Poppins</vt:lpstr>
      <vt:lpstr>Segoe UI Light</vt:lpstr>
      <vt:lpstr>Office Theme</vt:lpstr>
      <vt:lpstr> Analysis Of Tumor (Head &amp; Neck) Presentation by: Sai Sasank Kothuru                             Sai Krishna Battula</vt:lpstr>
      <vt:lpstr>Project analysis slide 2</vt:lpstr>
      <vt:lpstr>PowerPoint Presentation</vt:lpstr>
      <vt:lpstr>PowerPoint Presentation</vt:lpstr>
      <vt:lpstr>PowerPoint Presentation</vt:lpstr>
      <vt:lpstr>PowerPoint Presentation</vt:lpstr>
      <vt:lpstr>PowerPoint Presentation</vt:lpstr>
      <vt:lpstr>PowerPoint Presentation</vt:lpstr>
      <vt:lpstr>Stages</vt:lpstr>
      <vt:lpstr>AJCC staging system </vt:lpstr>
      <vt:lpstr>PowerPoint Presentation</vt:lpstr>
      <vt:lpstr>Tumors and ages</vt:lpstr>
      <vt:lpstr>PowerPoint Presentation</vt:lpstr>
      <vt:lpstr>Survival rate</vt:lpstr>
      <vt:lpstr>Design Overview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Analysis Of Tumor ((Head &amp; Neck)) Presentation by: Sai Sasank Kothuru                             Sai Krishna Battula</dc:title>
  <dc:creator>Manchala, Neha</dc:creator>
  <cp:lastModifiedBy>saikrishna Battula</cp:lastModifiedBy>
  <cp:revision>6</cp:revision>
  <dcterms:created xsi:type="dcterms:W3CDTF">2023-04-15T00:00:22Z</dcterms:created>
  <dcterms:modified xsi:type="dcterms:W3CDTF">2023-04-15T03:00:57Z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